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49" r:id="rId2"/>
    <p:sldMasterId id="2147483714" r:id="rId3"/>
    <p:sldMasterId id="2147483726" r:id="rId4"/>
  </p:sldMasterIdLst>
  <p:notesMasterIdLst>
    <p:notesMasterId r:id="rId32"/>
  </p:notesMasterIdLst>
  <p:handoutMasterIdLst>
    <p:handoutMasterId r:id="rId33"/>
  </p:handoutMasterIdLst>
  <p:sldIdLst>
    <p:sldId id="303" r:id="rId5"/>
    <p:sldId id="332" r:id="rId6"/>
    <p:sldId id="333" r:id="rId7"/>
    <p:sldId id="334" r:id="rId8"/>
    <p:sldId id="335" r:id="rId9"/>
    <p:sldId id="311" r:id="rId10"/>
    <p:sldId id="306" r:id="rId11"/>
    <p:sldId id="305" r:id="rId12"/>
    <p:sldId id="312" r:id="rId13"/>
    <p:sldId id="316" r:id="rId14"/>
    <p:sldId id="315" r:id="rId15"/>
    <p:sldId id="336" r:id="rId16"/>
    <p:sldId id="337" r:id="rId17"/>
    <p:sldId id="338" r:id="rId18"/>
    <p:sldId id="341" r:id="rId19"/>
    <p:sldId id="340" r:id="rId20"/>
    <p:sldId id="344" r:id="rId21"/>
    <p:sldId id="347" r:id="rId22"/>
    <p:sldId id="345" r:id="rId23"/>
    <p:sldId id="346" r:id="rId24"/>
    <p:sldId id="348" r:id="rId25"/>
    <p:sldId id="343" r:id="rId26"/>
    <p:sldId id="349" r:id="rId27"/>
    <p:sldId id="353" r:id="rId28"/>
    <p:sldId id="351" r:id="rId29"/>
    <p:sldId id="354" r:id="rId30"/>
    <p:sldId id="352" r:id="rId31"/>
  </p:sldIdLst>
  <p:sldSz cx="9144000" cy="6858000" type="screen4x3"/>
  <p:notesSz cx="6954838" cy="9240838"/>
  <p:embeddedFontLst>
    <p:embeddedFont>
      <p:font typeface="Comic Sans MS" pitchFamily="66" charset="0"/>
      <p:regular r:id="rId34"/>
      <p:bold r:id="rId35"/>
    </p:embeddedFont>
    <p:embeddedFont>
      <p:font typeface="Tahoma" pitchFamily="34" charset="0"/>
      <p:regular r:id="rId36"/>
      <p:bold r:id="rId37"/>
    </p:embeddedFont>
    <p:embeddedFont>
      <p:font typeface="Harlow Solid Italic" pitchFamily="82" charset="0"/>
      <p:italic r:id="rId38"/>
    </p:embeddedFont>
    <p:embeddedFont>
      <p:font typeface="Aparajita" pitchFamily="34" charset="0"/>
      <p:regular r:id="rId39"/>
      <p:bold r:id="rId40"/>
      <p:italic r:id="rId41"/>
      <p:boldItalic r:id="rId42"/>
    </p:embeddedFont>
    <p:embeddedFont>
      <p:font typeface="Calibri" pitchFamily="34" charset="0"/>
      <p:regular r:id="rId43"/>
      <p:bold r:id="rId44"/>
      <p:italic r:id="rId45"/>
      <p:boldItalic r:id="rId46"/>
    </p:embeddedFont>
  </p:embeddedFontLst>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CCFF33"/>
    <a:srgbClr val="0000FF"/>
    <a:srgbClr val="969696"/>
    <a:srgbClr val="CC3300"/>
    <a:srgbClr val="4D4D4D"/>
    <a:srgbClr val="FFFF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238" autoAdjust="0"/>
  </p:normalViewPr>
  <p:slideViewPr>
    <p:cSldViewPr>
      <p:cViewPr varScale="1">
        <p:scale>
          <a:sx n="60" d="100"/>
          <a:sy n="60" d="100"/>
        </p:scale>
        <p:origin x="-165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520"/>
    </p:cViewPr>
  </p:sorterViewPr>
  <p:notesViewPr>
    <p:cSldViewPr>
      <p:cViewPr varScale="1">
        <p:scale>
          <a:sx n="55" d="100"/>
          <a:sy n="55" d="100"/>
        </p:scale>
        <p:origin x="-2844" y="-96"/>
      </p:cViewPr>
      <p:guideLst>
        <p:guide orient="horz" pos="2910"/>
        <p:guide pos="219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1.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1440" tIns="45720" rIns="91440" bIns="45720" rtlCol="0"/>
          <a:lstStyle>
            <a:lvl1pPr algn="l">
              <a:defRPr sz="1200"/>
            </a:lvl1pPr>
          </a:lstStyle>
          <a:p>
            <a:r>
              <a:rPr lang="en-US" dirty="0" smtClean="0"/>
              <a:t>Steven J. Wallace</a:t>
            </a:r>
            <a:endParaRPr lang="en-US" dirty="0"/>
          </a:p>
        </p:txBody>
      </p:sp>
      <p:sp>
        <p:nvSpPr>
          <p:cNvPr id="3" name="Date Placeholder 2"/>
          <p:cNvSpPr>
            <a:spLocks noGrp="1"/>
          </p:cNvSpPr>
          <p:nvPr>
            <p:ph type="dt" sz="quarter" idx="1"/>
          </p:nvPr>
        </p:nvSpPr>
        <p:spPr>
          <a:xfrm>
            <a:off x="3940175" y="0"/>
            <a:ext cx="3013075" cy="461963"/>
          </a:xfrm>
          <a:prstGeom prst="rect">
            <a:avLst/>
          </a:prstGeom>
        </p:spPr>
        <p:txBody>
          <a:bodyPr vert="horz" lIns="91440" tIns="45720" rIns="91440" bIns="45720" rtlCol="0"/>
          <a:lstStyle>
            <a:lvl1pPr algn="r">
              <a:defRPr sz="1200"/>
            </a:lvl1pPr>
          </a:lstStyle>
          <a:p>
            <a:fld id="{0D0822A5-FB51-4C64-8BB0-0B5381B3D08D}" type="datetimeFigureOut">
              <a:rPr lang="en-US" smtClean="0"/>
              <a:t>8/22/2012</a:t>
            </a:fld>
            <a:endParaRPr lang="en-US"/>
          </a:p>
        </p:txBody>
      </p:sp>
      <p:sp>
        <p:nvSpPr>
          <p:cNvPr id="4" name="Footer Placeholder 3"/>
          <p:cNvSpPr>
            <a:spLocks noGrp="1"/>
          </p:cNvSpPr>
          <p:nvPr>
            <p:ph type="ftr" sz="quarter" idx="2"/>
          </p:nvPr>
        </p:nvSpPr>
        <p:spPr>
          <a:xfrm>
            <a:off x="0" y="8777288"/>
            <a:ext cx="3013075" cy="46196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40175" y="8777288"/>
            <a:ext cx="3013075" cy="461962"/>
          </a:xfrm>
          <a:prstGeom prst="rect">
            <a:avLst/>
          </a:prstGeom>
        </p:spPr>
        <p:txBody>
          <a:bodyPr vert="horz" lIns="91440" tIns="45720" rIns="91440" bIns="45720" rtlCol="0" anchor="b"/>
          <a:lstStyle>
            <a:lvl1pPr algn="r">
              <a:defRPr sz="1200"/>
            </a:lvl1pPr>
          </a:lstStyle>
          <a:p>
            <a:fld id="{AC2CE503-FE16-4075-A7C2-7DAF9CA77E64}" type="slidenum">
              <a:rPr lang="en-US" smtClean="0"/>
              <a:t>‹#›</a:t>
            </a:fld>
            <a:endParaRPr lang="en-US"/>
          </a:p>
        </p:txBody>
      </p:sp>
    </p:spTree>
    <p:extLst>
      <p:ext uri="{BB962C8B-B14F-4D97-AF65-F5344CB8AC3E}">
        <p14:creationId xmlns:p14="http://schemas.microsoft.com/office/powerpoint/2010/main" val="3694350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546" tIns="46273" rIns="92546" bIns="46273" rtlCol="0"/>
          <a:lstStyle>
            <a:lvl1pPr algn="l">
              <a:defRPr sz="1200"/>
            </a:lvl1pPr>
          </a:lstStyle>
          <a:p>
            <a:endParaRPr lang="en-US"/>
          </a:p>
        </p:txBody>
      </p:sp>
      <p:sp>
        <p:nvSpPr>
          <p:cNvPr id="3" name="Date Placeholder 2"/>
          <p:cNvSpPr>
            <a:spLocks noGrp="1"/>
          </p:cNvSpPr>
          <p:nvPr>
            <p:ph type="dt" idx="1"/>
          </p:nvPr>
        </p:nvSpPr>
        <p:spPr>
          <a:xfrm>
            <a:off x="3939466" y="0"/>
            <a:ext cx="3013763" cy="462042"/>
          </a:xfrm>
          <a:prstGeom prst="rect">
            <a:avLst/>
          </a:prstGeom>
        </p:spPr>
        <p:txBody>
          <a:bodyPr vert="horz" lIns="92546" tIns="46273" rIns="92546" bIns="46273" rtlCol="0"/>
          <a:lstStyle>
            <a:lvl1pPr algn="r">
              <a:defRPr sz="1200"/>
            </a:lvl1pPr>
          </a:lstStyle>
          <a:p>
            <a:fld id="{9AC4C5C7-A425-4DA3-92F8-55F8E6C80690}" type="datetimeFigureOut">
              <a:rPr lang="en-US" smtClean="0"/>
              <a:t>8/22/2012</a:t>
            </a:fld>
            <a:endParaRPr lang="en-US"/>
          </a:p>
        </p:txBody>
      </p:sp>
      <p:sp>
        <p:nvSpPr>
          <p:cNvPr id="4" name="Slide Image Placeholder 3"/>
          <p:cNvSpPr>
            <a:spLocks noGrp="1" noRot="1" noChangeAspect="1"/>
          </p:cNvSpPr>
          <p:nvPr>
            <p:ph type="sldImg" idx="2"/>
          </p:nvPr>
        </p:nvSpPr>
        <p:spPr>
          <a:xfrm>
            <a:off x="1168400" y="693738"/>
            <a:ext cx="4618038" cy="3463925"/>
          </a:xfrm>
          <a:prstGeom prst="rect">
            <a:avLst/>
          </a:prstGeom>
          <a:noFill/>
          <a:ln w="12700">
            <a:solidFill>
              <a:prstClr val="black"/>
            </a:solidFill>
          </a:ln>
        </p:spPr>
        <p:txBody>
          <a:bodyPr vert="horz" lIns="92546" tIns="46273" rIns="92546" bIns="46273" rtlCol="0" anchor="ctr"/>
          <a:lstStyle/>
          <a:p>
            <a:endParaRPr lang="en-US"/>
          </a:p>
        </p:txBody>
      </p:sp>
      <p:sp>
        <p:nvSpPr>
          <p:cNvPr id="5" name="Notes Placeholder 4"/>
          <p:cNvSpPr>
            <a:spLocks noGrp="1"/>
          </p:cNvSpPr>
          <p:nvPr>
            <p:ph type="body" sz="quarter" idx="3"/>
          </p:nvPr>
        </p:nvSpPr>
        <p:spPr>
          <a:xfrm>
            <a:off x="695484" y="4389398"/>
            <a:ext cx="5563870" cy="4158377"/>
          </a:xfrm>
          <a:prstGeom prst="rect">
            <a:avLst/>
          </a:prstGeom>
        </p:spPr>
        <p:txBody>
          <a:bodyPr vert="horz" lIns="92546" tIns="46273" rIns="92546" bIns="4627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7192"/>
            <a:ext cx="3013763" cy="462042"/>
          </a:xfrm>
          <a:prstGeom prst="rect">
            <a:avLst/>
          </a:prstGeom>
        </p:spPr>
        <p:txBody>
          <a:bodyPr vert="horz" lIns="92546" tIns="46273" rIns="92546" bIns="46273"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7192"/>
            <a:ext cx="3013763" cy="462042"/>
          </a:xfrm>
          <a:prstGeom prst="rect">
            <a:avLst/>
          </a:prstGeom>
        </p:spPr>
        <p:txBody>
          <a:bodyPr vert="horz" lIns="92546" tIns="46273" rIns="92546" bIns="46273" rtlCol="0" anchor="b"/>
          <a:lstStyle>
            <a:lvl1pPr algn="r">
              <a:defRPr sz="1200"/>
            </a:lvl1pPr>
          </a:lstStyle>
          <a:p>
            <a:fld id="{E4FC607E-3E3E-4616-9040-E83BAF6EA7FA}" type="slidenum">
              <a:rPr lang="en-US" smtClean="0"/>
              <a:t>‹#›</a:t>
            </a:fld>
            <a:endParaRPr lang="en-US"/>
          </a:p>
        </p:txBody>
      </p:sp>
    </p:spTree>
    <p:extLst>
      <p:ext uri="{BB962C8B-B14F-4D97-AF65-F5344CB8AC3E}">
        <p14:creationId xmlns:p14="http://schemas.microsoft.com/office/powerpoint/2010/main" val="3024573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Scripture reading:</a:t>
            </a:r>
            <a:r>
              <a:rPr lang="en-US" baseline="0" smtClean="0"/>
              <a:t> Acts 2:42-47</a:t>
            </a:r>
            <a:endParaRPr lang="en-US"/>
          </a:p>
        </p:txBody>
      </p:sp>
      <p:sp>
        <p:nvSpPr>
          <p:cNvPr id="4" name="Slide Number Placeholder 3"/>
          <p:cNvSpPr>
            <a:spLocks noGrp="1"/>
          </p:cNvSpPr>
          <p:nvPr>
            <p:ph type="sldNum" sz="quarter" idx="10"/>
          </p:nvPr>
        </p:nvSpPr>
        <p:spPr/>
        <p:txBody>
          <a:bodyPr/>
          <a:lstStyle/>
          <a:p>
            <a:fld id="{E4FC607E-3E3E-4616-9040-E83BAF6EA7FA}" type="slidenum">
              <a:rPr lang="en-US" smtClean="0"/>
              <a:t>1</a:t>
            </a:fld>
            <a:endParaRPr lang="en-US"/>
          </a:p>
        </p:txBody>
      </p:sp>
    </p:spTree>
    <p:extLst>
      <p:ext uri="{BB962C8B-B14F-4D97-AF65-F5344CB8AC3E}">
        <p14:creationId xmlns:p14="http://schemas.microsoft.com/office/powerpoint/2010/main" val="3584864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David was not longing for basketball</a:t>
            </a:r>
            <a:r>
              <a:rPr lang="en-US" baseline="0" dirty="0" smtClean="0"/>
              <a:t> courts, “My soul longs, yes, even faints For the courts of the LORD; My heart and my flesh cry out for the living God” (Ps. 84:2)</a:t>
            </a:r>
          </a:p>
        </p:txBody>
      </p:sp>
      <p:sp>
        <p:nvSpPr>
          <p:cNvPr id="4" name="Slide Number Placeholder 3"/>
          <p:cNvSpPr>
            <a:spLocks noGrp="1"/>
          </p:cNvSpPr>
          <p:nvPr>
            <p:ph type="sldNum" sz="quarter" idx="10"/>
          </p:nvPr>
        </p:nvSpPr>
        <p:spPr/>
        <p:txBody>
          <a:bodyPr/>
          <a:lstStyle/>
          <a:p>
            <a:fld id="{E4FC607E-3E3E-4616-9040-E83BAF6EA7FA}" type="slidenum">
              <a:rPr lang="en-US" smtClean="0"/>
              <a:t>14</a:t>
            </a:fld>
            <a:endParaRPr lang="en-US"/>
          </a:p>
        </p:txBody>
      </p:sp>
    </p:spTree>
    <p:extLst>
      <p:ext uri="{BB962C8B-B14F-4D97-AF65-F5344CB8AC3E}">
        <p14:creationId xmlns:p14="http://schemas.microsoft.com/office/powerpoint/2010/main" val="1371634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E8500C3-B0A5-48B2-9EB1-277D2257A7C7}" type="slidenum">
              <a:rPr lang="en-US"/>
              <a:pPr/>
              <a:t>‹#›</a:t>
            </a:fld>
            <a:endParaRPr lang="en-US"/>
          </a:p>
        </p:txBody>
      </p:sp>
    </p:spTree>
    <p:extLst>
      <p:ext uri="{BB962C8B-B14F-4D97-AF65-F5344CB8AC3E}">
        <p14:creationId xmlns:p14="http://schemas.microsoft.com/office/powerpoint/2010/main" val="1036215221"/>
      </p:ext>
    </p:extLst>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66F312-41C4-4C3A-80C7-6D4E4E385C6A}" type="slidenum">
              <a:rPr lang="en-US"/>
              <a:pPr/>
              <a:t>‹#›</a:t>
            </a:fld>
            <a:endParaRPr lang="en-US"/>
          </a:p>
        </p:txBody>
      </p:sp>
    </p:spTree>
    <p:extLst>
      <p:ext uri="{BB962C8B-B14F-4D97-AF65-F5344CB8AC3E}">
        <p14:creationId xmlns:p14="http://schemas.microsoft.com/office/powerpoint/2010/main" val="1987260441"/>
      </p:ext>
    </p:extLst>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F0B7992-7D33-4ECA-9FDE-842CB7041465}" type="slidenum">
              <a:rPr lang="en-US"/>
              <a:pPr/>
              <a:t>‹#›</a:t>
            </a:fld>
            <a:endParaRPr lang="en-US"/>
          </a:p>
        </p:txBody>
      </p:sp>
    </p:spTree>
    <p:extLst>
      <p:ext uri="{BB962C8B-B14F-4D97-AF65-F5344CB8AC3E}">
        <p14:creationId xmlns:p14="http://schemas.microsoft.com/office/powerpoint/2010/main" val="2985200033"/>
      </p:ext>
    </p:extLst>
  </p:cSld>
  <p:clrMapOvr>
    <a:masterClrMapping/>
  </p:clrMapOvr>
  <p:transition spd="slow">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3362" name="Group 2"/>
          <p:cNvGrpSpPr>
            <a:grpSpLocks/>
          </p:cNvGrpSpPr>
          <p:nvPr/>
        </p:nvGrpSpPr>
        <p:grpSpPr bwMode="auto">
          <a:xfrm>
            <a:off x="0" y="0"/>
            <a:ext cx="8458200" cy="5943600"/>
            <a:chOff x="0" y="0"/>
            <a:chExt cx="5328" cy="3744"/>
          </a:xfrm>
        </p:grpSpPr>
        <p:sp>
          <p:nvSpPr>
            <p:cNvPr id="143363" name="Freeform 3"/>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364"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Lst>
              <a:ahLst/>
              <a:cxnLst>
                <a:cxn ang="0">
                  <a:pos x="T0" y="T1"/>
                </a:cxn>
                <a:cxn ang="0">
                  <a:pos x="T2" y="T3"/>
                </a:cxn>
                <a:cxn ang="0">
                  <a:pos x="T4" y="T5"/>
                </a:cxn>
                <a:cxn ang="0">
                  <a:pos x="T6" y="T7"/>
                </a:cxn>
                <a:cxn ang="0">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43365" name="Rectangle 5"/>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pPr lvl="0"/>
            <a:r>
              <a:rPr lang="en-US" noProof="0" smtClean="0"/>
              <a:t>Click to edit Master subtitle style</a:t>
            </a:r>
          </a:p>
        </p:txBody>
      </p:sp>
      <p:sp>
        <p:nvSpPr>
          <p:cNvPr id="143366" name="Rectangle 6"/>
          <p:cNvSpPr>
            <a:spLocks noGrp="1" noChangeArrowheads="1"/>
          </p:cNvSpPr>
          <p:nvPr>
            <p:ph type="dt" sz="quarter" idx="2"/>
          </p:nvPr>
        </p:nvSpPr>
        <p:spPr/>
        <p:txBody>
          <a:bodyPr/>
          <a:lstStyle>
            <a:lvl1pPr>
              <a:defRPr/>
            </a:lvl1pPr>
          </a:lstStyle>
          <a:p>
            <a:endParaRPr lang="en-US"/>
          </a:p>
        </p:txBody>
      </p:sp>
      <p:sp>
        <p:nvSpPr>
          <p:cNvPr id="143367" name="Rectangle 7"/>
          <p:cNvSpPr>
            <a:spLocks noGrp="1" noChangeArrowheads="1"/>
          </p:cNvSpPr>
          <p:nvPr>
            <p:ph type="ftr" sz="quarter" idx="3"/>
          </p:nvPr>
        </p:nvSpPr>
        <p:spPr/>
        <p:txBody>
          <a:bodyPr/>
          <a:lstStyle>
            <a:lvl1pPr>
              <a:defRPr/>
            </a:lvl1pPr>
          </a:lstStyle>
          <a:p>
            <a:endParaRPr lang="en-US"/>
          </a:p>
        </p:txBody>
      </p:sp>
      <p:sp>
        <p:nvSpPr>
          <p:cNvPr id="143368" name="Rectangle 8"/>
          <p:cNvSpPr>
            <a:spLocks noGrp="1" noChangeArrowheads="1"/>
          </p:cNvSpPr>
          <p:nvPr>
            <p:ph type="sldNum" sz="quarter" idx="4"/>
          </p:nvPr>
        </p:nvSpPr>
        <p:spPr/>
        <p:txBody>
          <a:bodyPr/>
          <a:lstStyle>
            <a:lvl1pPr>
              <a:defRPr/>
            </a:lvl1pPr>
          </a:lstStyle>
          <a:p>
            <a:fld id="{AFDECD91-82BF-4FAF-8C63-2AA4266343C4}" type="slidenum">
              <a:rPr lang="en-US"/>
              <a:pPr/>
              <a:t>‹#›</a:t>
            </a:fld>
            <a:endParaRPr lang="en-US"/>
          </a:p>
        </p:txBody>
      </p:sp>
      <p:sp>
        <p:nvSpPr>
          <p:cNvPr id="143369"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noProof="0" smtClean="0"/>
              <a:t>Click to edit Master title style</a:t>
            </a:r>
          </a:p>
        </p:txBody>
      </p:sp>
    </p:spTree>
  </p:cSld>
  <p:clrMapOvr>
    <a:masterClrMapping/>
  </p:clrMapOvr>
  <p:transition spd="med">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9F92138-5100-4BEF-9394-2A40536E63A3}" type="slidenum">
              <a:rPr lang="en-US"/>
              <a:pPr/>
              <a:t>‹#›</a:t>
            </a:fld>
            <a:endParaRPr lang="en-US"/>
          </a:p>
        </p:txBody>
      </p:sp>
    </p:spTree>
    <p:extLst>
      <p:ext uri="{BB962C8B-B14F-4D97-AF65-F5344CB8AC3E}">
        <p14:creationId xmlns:p14="http://schemas.microsoft.com/office/powerpoint/2010/main" val="3432311098"/>
      </p:ext>
    </p:extLst>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65633EB-BCB2-4AA0-BEB2-DBB42C712290}" type="slidenum">
              <a:rPr lang="en-US"/>
              <a:pPr/>
              <a:t>‹#›</a:t>
            </a:fld>
            <a:endParaRPr lang="en-US"/>
          </a:p>
        </p:txBody>
      </p:sp>
    </p:spTree>
    <p:extLst>
      <p:ext uri="{BB962C8B-B14F-4D97-AF65-F5344CB8AC3E}">
        <p14:creationId xmlns:p14="http://schemas.microsoft.com/office/powerpoint/2010/main" val="1186888950"/>
      </p:ext>
    </p:extLst>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6EB36C0-8BE0-4757-910C-A99E802A1F8E}" type="slidenum">
              <a:rPr lang="en-US"/>
              <a:pPr/>
              <a:t>‹#›</a:t>
            </a:fld>
            <a:endParaRPr lang="en-US"/>
          </a:p>
        </p:txBody>
      </p:sp>
    </p:spTree>
    <p:extLst>
      <p:ext uri="{BB962C8B-B14F-4D97-AF65-F5344CB8AC3E}">
        <p14:creationId xmlns:p14="http://schemas.microsoft.com/office/powerpoint/2010/main" val="2288201861"/>
      </p:ext>
    </p:extLst>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A7DD392-64EA-411F-87E1-67E7CD8CF50F}" type="slidenum">
              <a:rPr lang="en-US"/>
              <a:pPr/>
              <a:t>‹#›</a:t>
            </a:fld>
            <a:endParaRPr lang="en-US"/>
          </a:p>
        </p:txBody>
      </p:sp>
    </p:spTree>
    <p:extLst>
      <p:ext uri="{BB962C8B-B14F-4D97-AF65-F5344CB8AC3E}">
        <p14:creationId xmlns:p14="http://schemas.microsoft.com/office/powerpoint/2010/main" val="3229514849"/>
      </p:ext>
    </p:extLst>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2A0C102-3D01-48DF-AA68-8D9F6B6025B0}" type="slidenum">
              <a:rPr lang="en-US"/>
              <a:pPr/>
              <a:t>‹#›</a:t>
            </a:fld>
            <a:endParaRPr lang="en-US"/>
          </a:p>
        </p:txBody>
      </p:sp>
    </p:spTree>
    <p:extLst>
      <p:ext uri="{BB962C8B-B14F-4D97-AF65-F5344CB8AC3E}">
        <p14:creationId xmlns:p14="http://schemas.microsoft.com/office/powerpoint/2010/main" val="3878761427"/>
      </p:ext>
    </p:extLst>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21EB837-DD6D-4A31-A092-367B01829E76}" type="slidenum">
              <a:rPr lang="en-US"/>
              <a:pPr/>
              <a:t>‹#›</a:t>
            </a:fld>
            <a:endParaRPr lang="en-US"/>
          </a:p>
        </p:txBody>
      </p:sp>
    </p:spTree>
    <p:extLst>
      <p:ext uri="{BB962C8B-B14F-4D97-AF65-F5344CB8AC3E}">
        <p14:creationId xmlns:p14="http://schemas.microsoft.com/office/powerpoint/2010/main" val="1890755302"/>
      </p:ext>
    </p:extLst>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B6D1DFA-2226-4084-A7BA-200F0BCC224C}" type="slidenum">
              <a:rPr lang="en-US"/>
              <a:pPr/>
              <a:t>‹#›</a:t>
            </a:fld>
            <a:endParaRPr lang="en-US"/>
          </a:p>
        </p:txBody>
      </p:sp>
    </p:spTree>
    <p:extLst>
      <p:ext uri="{BB962C8B-B14F-4D97-AF65-F5344CB8AC3E}">
        <p14:creationId xmlns:p14="http://schemas.microsoft.com/office/powerpoint/2010/main" val="3237163213"/>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4B8DFBD-1FB7-4B81-985A-8CACF2488F5A}" type="slidenum">
              <a:rPr lang="en-US"/>
              <a:pPr/>
              <a:t>‹#›</a:t>
            </a:fld>
            <a:endParaRPr lang="en-US"/>
          </a:p>
        </p:txBody>
      </p:sp>
    </p:spTree>
    <p:extLst>
      <p:ext uri="{BB962C8B-B14F-4D97-AF65-F5344CB8AC3E}">
        <p14:creationId xmlns:p14="http://schemas.microsoft.com/office/powerpoint/2010/main" val="4063517880"/>
      </p:ext>
    </p:extLst>
  </p:cSld>
  <p:clrMapOvr>
    <a:masterClrMapping/>
  </p:clrMapOvr>
  <p:transition spd="slow">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DF7020E-6DBF-4901-BE70-854BB765AE3F}" type="slidenum">
              <a:rPr lang="en-US"/>
              <a:pPr/>
              <a:t>‹#›</a:t>
            </a:fld>
            <a:endParaRPr lang="en-US"/>
          </a:p>
        </p:txBody>
      </p:sp>
    </p:spTree>
    <p:extLst>
      <p:ext uri="{BB962C8B-B14F-4D97-AF65-F5344CB8AC3E}">
        <p14:creationId xmlns:p14="http://schemas.microsoft.com/office/powerpoint/2010/main" val="2940932809"/>
      </p:ext>
    </p:extLst>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F68929-CA3A-432D-8C10-361393AE9E7D}" type="slidenum">
              <a:rPr lang="en-US"/>
              <a:pPr/>
              <a:t>‹#›</a:t>
            </a:fld>
            <a:endParaRPr lang="en-US"/>
          </a:p>
        </p:txBody>
      </p:sp>
    </p:spTree>
    <p:extLst>
      <p:ext uri="{BB962C8B-B14F-4D97-AF65-F5344CB8AC3E}">
        <p14:creationId xmlns:p14="http://schemas.microsoft.com/office/powerpoint/2010/main" val="1358862790"/>
      </p:ext>
    </p:extLst>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DA290BA-1E40-4422-B243-6702909553B8}" type="slidenum">
              <a:rPr lang="en-US"/>
              <a:pPr/>
              <a:t>‹#›</a:t>
            </a:fld>
            <a:endParaRPr lang="en-US"/>
          </a:p>
        </p:txBody>
      </p:sp>
    </p:spTree>
    <p:extLst>
      <p:ext uri="{BB962C8B-B14F-4D97-AF65-F5344CB8AC3E}">
        <p14:creationId xmlns:p14="http://schemas.microsoft.com/office/powerpoint/2010/main" val="527074367"/>
      </p:ext>
    </p:extLst>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E8500C3-B0A5-48B2-9EB1-277D2257A7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96378538"/>
      </p:ext>
    </p:extLst>
  </p:cSld>
  <p:clrMapOvr>
    <a:masterClrMapping/>
  </p:clrMapOvr>
  <p:transition spd="slow">
    <p:circl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4B8DFBD-1FB7-4B81-985A-8CACF2488F5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09615781"/>
      </p:ext>
    </p:extLst>
  </p:cSld>
  <p:clrMapOvr>
    <a:masterClrMapping/>
  </p:clrMapOvr>
  <p:transition spd="slow">
    <p:circl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AFBBD0F-9E2D-4741-BAF6-F958A1DA5F2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31812798"/>
      </p:ext>
    </p:extLst>
  </p:cSld>
  <p:clrMapOvr>
    <a:masterClrMapping/>
  </p:clrMapOvr>
  <p:transition spd="slow">
    <p:circl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E7EC442-710D-407C-BD9E-1A8DA93CBBA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1781641"/>
      </p:ext>
    </p:extLst>
  </p:cSld>
  <p:clrMapOvr>
    <a:masterClrMapping/>
  </p:clrMapOvr>
  <p:transition spd="slow">
    <p:circl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609F510-82BA-4582-97E5-DCFAA953811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38905609"/>
      </p:ext>
    </p:extLst>
  </p:cSld>
  <p:clrMapOvr>
    <a:masterClrMapping/>
  </p:clrMapOvr>
  <p:transition spd="slow">
    <p:circl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2819517-DBDB-4A6C-B7E2-AD4C0B7F48A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50776821"/>
      </p:ext>
    </p:extLst>
  </p:cSld>
  <p:clrMapOvr>
    <a:masterClrMapping/>
  </p:clrMapOvr>
  <p:transition spd="slow">
    <p:circl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14D19A2-AA97-4BCE-BBBE-1616B13864E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41189494"/>
      </p:ext>
    </p:extLst>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FBBD0F-9E2D-4741-BAF6-F958A1DA5F20}" type="slidenum">
              <a:rPr lang="en-US"/>
              <a:pPr/>
              <a:t>‹#›</a:t>
            </a:fld>
            <a:endParaRPr lang="en-US"/>
          </a:p>
        </p:txBody>
      </p:sp>
    </p:spTree>
    <p:extLst>
      <p:ext uri="{BB962C8B-B14F-4D97-AF65-F5344CB8AC3E}">
        <p14:creationId xmlns:p14="http://schemas.microsoft.com/office/powerpoint/2010/main" val="2455511702"/>
      </p:ext>
    </p:extLst>
  </p:cSld>
  <p:clrMapOvr>
    <a:masterClrMapping/>
  </p:clrMapOvr>
  <p:transition spd="slow">
    <p:circl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B04D10F-6E12-4B14-8CEC-A1E8E122B24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65285367"/>
      </p:ext>
    </p:extLst>
  </p:cSld>
  <p:clrMapOvr>
    <a:masterClrMapping/>
  </p:clrMapOvr>
  <p:transition spd="slow">
    <p:circl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F796266-2A0E-4002-A3DB-981153B2C23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78382786"/>
      </p:ext>
    </p:extLst>
  </p:cSld>
  <p:clrMapOvr>
    <a:masterClrMapping/>
  </p:clrMapOvr>
  <p:transition spd="slow">
    <p:circl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566F312-41C4-4C3A-80C7-6D4E4E385C6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2287720"/>
      </p:ext>
    </p:extLst>
  </p:cSld>
  <p:clrMapOvr>
    <a:masterClrMapping/>
  </p:clrMapOvr>
  <p:transition spd="slow">
    <p:circl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F0B7992-7D33-4ECA-9FDE-842CB704146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20330747"/>
      </p:ext>
    </p:extLst>
  </p:cSld>
  <p:clrMapOvr>
    <a:masterClrMapping/>
  </p:clrMapOvr>
  <p:transition spd="slow">
    <p:circl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E8500C3-B0A5-48B2-9EB1-277D2257A7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64491644"/>
      </p:ext>
    </p:extLst>
  </p:cSld>
  <p:clrMapOvr>
    <a:masterClrMapping/>
  </p:clrMapOvr>
  <p:transition spd="slow">
    <p:circl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4B8DFBD-1FB7-4B81-985A-8CACF2488F5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37783993"/>
      </p:ext>
    </p:extLst>
  </p:cSld>
  <p:clrMapOvr>
    <a:masterClrMapping/>
  </p:clrMapOvr>
  <p:transition spd="slow">
    <p:circl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AFBBD0F-9E2D-4741-BAF6-F958A1DA5F2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271827"/>
      </p:ext>
    </p:extLst>
  </p:cSld>
  <p:clrMapOvr>
    <a:masterClrMapping/>
  </p:clrMapOvr>
  <p:transition spd="slow">
    <p:circl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E7EC442-710D-407C-BD9E-1A8DA93CBBA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51566803"/>
      </p:ext>
    </p:extLst>
  </p:cSld>
  <p:clrMapOvr>
    <a:masterClrMapping/>
  </p:clrMapOvr>
  <p:transition spd="slow">
    <p:circl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609F510-82BA-4582-97E5-DCFAA953811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35005998"/>
      </p:ext>
    </p:extLst>
  </p:cSld>
  <p:clrMapOvr>
    <a:masterClrMapping/>
  </p:clrMapOvr>
  <p:transition spd="slow">
    <p:circl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2819517-DBDB-4A6C-B7E2-AD4C0B7F48A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16388626"/>
      </p:ext>
    </p:extLst>
  </p:cSld>
  <p:clrMapOvr>
    <a:masterClrMapping/>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E7EC442-710D-407C-BD9E-1A8DA93CBBA8}" type="slidenum">
              <a:rPr lang="en-US"/>
              <a:pPr/>
              <a:t>‹#›</a:t>
            </a:fld>
            <a:endParaRPr lang="en-US"/>
          </a:p>
        </p:txBody>
      </p:sp>
    </p:spTree>
    <p:extLst>
      <p:ext uri="{BB962C8B-B14F-4D97-AF65-F5344CB8AC3E}">
        <p14:creationId xmlns:p14="http://schemas.microsoft.com/office/powerpoint/2010/main" val="1961354"/>
      </p:ext>
    </p:extLst>
  </p:cSld>
  <p:clrMapOvr>
    <a:masterClrMapping/>
  </p:clrMapOvr>
  <p:transition spd="slow">
    <p:circl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14D19A2-AA97-4BCE-BBBE-1616B13864E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52326657"/>
      </p:ext>
    </p:extLst>
  </p:cSld>
  <p:clrMapOvr>
    <a:masterClrMapping/>
  </p:clrMapOvr>
  <p:transition spd="slow">
    <p:circl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B04D10F-6E12-4B14-8CEC-A1E8E122B24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64747113"/>
      </p:ext>
    </p:extLst>
  </p:cSld>
  <p:clrMapOvr>
    <a:masterClrMapping/>
  </p:clrMapOvr>
  <p:transition spd="slow">
    <p:circl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F796266-2A0E-4002-A3DB-981153B2C23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9483146"/>
      </p:ext>
    </p:extLst>
  </p:cSld>
  <p:clrMapOvr>
    <a:masterClrMapping/>
  </p:clrMapOvr>
  <p:transition spd="slow">
    <p:circl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566F312-41C4-4C3A-80C7-6D4E4E385C6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72823062"/>
      </p:ext>
    </p:extLst>
  </p:cSld>
  <p:clrMapOvr>
    <a:masterClrMapping/>
  </p:clrMapOvr>
  <p:transition spd="slow">
    <p:circl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F0B7992-7D33-4ECA-9FDE-842CB704146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82228675"/>
      </p:ext>
    </p:extLst>
  </p:cSld>
  <p:clrMapOvr>
    <a:masterClrMapping/>
  </p:clrMapOvr>
  <p:transitio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609F510-82BA-4582-97E5-DCFAA9538110}" type="slidenum">
              <a:rPr lang="en-US"/>
              <a:pPr/>
              <a:t>‹#›</a:t>
            </a:fld>
            <a:endParaRPr lang="en-US"/>
          </a:p>
        </p:txBody>
      </p:sp>
    </p:spTree>
    <p:extLst>
      <p:ext uri="{BB962C8B-B14F-4D97-AF65-F5344CB8AC3E}">
        <p14:creationId xmlns:p14="http://schemas.microsoft.com/office/powerpoint/2010/main" val="1383434875"/>
      </p:ext>
    </p:extLst>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2819517-DBDB-4A6C-B7E2-AD4C0B7F48A8}" type="slidenum">
              <a:rPr lang="en-US"/>
              <a:pPr/>
              <a:t>‹#›</a:t>
            </a:fld>
            <a:endParaRPr lang="en-US"/>
          </a:p>
        </p:txBody>
      </p:sp>
    </p:spTree>
    <p:extLst>
      <p:ext uri="{BB962C8B-B14F-4D97-AF65-F5344CB8AC3E}">
        <p14:creationId xmlns:p14="http://schemas.microsoft.com/office/powerpoint/2010/main" val="637907481"/>
      </p:ext>
    </p:extLst>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14D19A2-AA97-4BCE-BBBE-1616B13864E5}" type="slidenum">
              <a:rPr lang="en-US"/>
              <a:pPr/>
              <a:t>‹#›</a:t>
            </a:fld>
            <a:endParaRPr lang="en-US"/>
          </a:p>
        </p:txBody>
      </p:sp>
    </p:spTree>
    <p:extLst>
      <p:ext uri="{BB962C8B-B14F-4D97-AF65-F5344CB8AC3E}">
        <p14:creationId xmlns:p14="http://schemas.microsoft.com/office/powerpoint/2010/main" val="1368631757"/>
      </p:ext>
    </p:extLst>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B04D10F-6E12-4B14-8CEC-A1E8E122B241}" type="slidenum">
              <a:rPr lang="en-US"/>
              <a:pPr/>
              <a:t>‹#›</a:t>
            </a:fld>
            <a:endParaRPr lang="en-US"/>
          </a:p>
        </p:txBody>
      </p:sp>
    </p:spTree>
    <p:extLst>
      <p:ext uri="{BB962C8B-B14F-4D97-AF65-F5344CB8AC3E}">
        <p14:creationId xmlns:p14="http://schemas.microsoft.com/office/powerpoint/2010/main" val="205000353"/>
      </p:ext>
    </p:extLst>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F796266-2A0E-4002-A3DB-981153B2C23D}" type="slidenum">
              <a:rPr lang="en-US"/>
              <a:pPr/>
              <a:t>‹#›</a:t>
            </a:fld>
            <a:endParaRPr lang="en-US"/>
          </a:p>
        </p:txBody>
      </p:sp>
    </p:spTree>
    <p:extLst>
      <p:ext uri="{BB962C8B-B14F-4D97-AF65-F5344CB8AC3E}">
        <p14:creationId xmlns:p14="http://schemas.microsoft.com/office/powerpoint/2010/main" val="447458342"/>
      </p:ext>
    </p:extLst>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path path="rect">
            <a:fillToRect l="100000" t="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DC3AFE2-054A-41D8-9CB4-F203734533A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spd="slow">
    <p:circl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2338" name="Group 2"/>
          <p:cNvGrpSpPr>
            <a:grpSpLocks/>
          </p:cNvGrpSpPr>
          <p:nvPr/>
        </p:nvGrpSpPr>
        <p:grpSpPr bwMode="auto">
          <a:xfrm>
            <a:off x="0" y="0"/>
            <a:ext cx="7242175" cy="1981200"/>
            <a:chOff x="0" y="0"/>
            <a:chExt cx="4562" cy="1248"/>
          </a:xfrm>
        </p:grpSpPr>
        <p:sp>
          <p:nvSpPr>
            <p:cNvPr id="142339" name="Freeform 3"/>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sp>
          <p:nvSpPr>
            <p:cNvPr id="142340"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Lst>
              <a:ahLst/>
              <a:cxnLst>
                <a:cxn ang="0">
                  <a:pos x="T0" y="T1"/>
                </a:cxn>
                <a:cxn ang="0">
                  <a:pos x="T2" y="T3"/>
                </a:cxn>
                <a:cxn ang="0">
                  <a:pos x="T4" y="T5"/>
                </a:cxn>
                <a:cxn ang="0">
                  <a:pos x="T6" y="T7"/>
                </a:cxn>
                <a:cxn ang="0">
                  <a:pos x="T8" y="T9"/>
                </a:cxn>
                <a:cxn ang="0">
                  <a:pos x="T10" y="T11"/>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grpSp>
      <p:sp>
        <p:nvSpPr>
          <p:cNvPr id="142341" name="Rectangle 5"/>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2342" name="Rectangle 6"/>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2343" name="Rectangle 7"/>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endParaRPr lang="en-US"/>
          </a:p>
        </p:txBody>
      </p:sp>
      <p:sp>
        <p:nvSpPr>
          <p:cNvPr id="142344" name="Rectangle 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endParaRPr lang="en-US"/>
          </a:p>
        </p:txBody>
      </p:sp>
      <p:sp>
        <p:nvSpPr>
          <p:cNvPr id="142345" name="Rectangle 9"/>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fld id="{051B9D42-5991-43F7-81FA-F59B9FEDD56C}"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wipe dir="r"/>
  </p:transition>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80000"/>
        <a:buFont typeface="Arial" charset="0"/>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path path="rect">
            <a:fillToRect l="100000" t="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DC3AFE2-054A-41D8-9CB4-F203734533A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0943097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ransition spd="slow">
    <p:circl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path path="rect">
            <a:fillToRect l="100000" t="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DC3AFE2-054A-41D8-9CB4-F203734533A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0658762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ransition spd="slow">
    <p:circl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hyperlink" Target="http://www.churchofchrist.com.au/Lectures/Issues/Kitchen.htm"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wmf"/><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26979" name="WordArt 3"/>
          <p:cNvSpPr>
            <a:spLocks noChangeArrowheads="1" noChangeShapeType="1" noTextEdit="1"/>
          </p:cNvSpPr>
          <p:nvPr/>
        </p:nvSpPr>
        <p:spPr bwMode="auto">
          <a:xfrm rot="-950008">
            <a:off x="457200" y="838200"/>
            <a:ext cx="5181600" cy="2667000"/>
          </a:xfrm>
          <a:prstGeom prst="rect">
            <a:avLst/>
          </a:prstGeom>
        </p:spPr>
        <p:txBody>
          <a:bodyPr wrap="none" fromWordArt="1">
            <a:prstTxWarp prst="textPlain">
              <a:avLst>
                <a:gd name="adj" fmla="val 50000"/>
              </a:avLst>
            </a:prstTxWarp>
          </a:bodyPr>
          <a:lstStyle/>
          <a:p>
            <a:pPr algn="ctr"/>
            <a:r>
              <a:rPr lang="en-US" sz="3600" kern="10" dirty="0">
                <a:ln w="19050">
                  <a:solidFill>
                    <a:srgbClr val="99CCFF"/>
                  </a:solidFill>
                  <a:round/>
                  <a:headEnd/>
                  <a:tailEnd/>
                </a:ln>
                <a:solidFill>
                  <a:srgbClr val="C00000"/>
                </a:solidFill>
                <a:effectLst>
                  <a:outerShdw dist="81320" dir="3080412" algn="ctr" rotWithShape="0">
                    <a:srgbClr val="FFFF00"/>
                  </a:outerShdw>
                </a:effectLst>
                <a:latin typeface="Harlow Solid Italic" pitchFamily="82" charset="0"/>
              </a:rPr>
              <a:t>Why?</a:t>
            </a:r>
          </a:p>
        </p:txBody>
      </p:sp>
      <p:sp>
        <p:nvSpPr>
          <p:cNvPr id="126980" name="Text Box 4"/>
          <p:cNvSpPr txBox="1">
            <a:spLocks noChangeArrowheads="1"/>
          </p:cNvSpPr>
          <p:nvPr/>
        </p:nvSpPr>
        <p:spPr bwMode="auto">
          <a:xfrm>
            <a:off x="1676400" y="4533900"/>
            <a:ext cx="6096000" cy="1104900"/>
          </a:xfrm>
          <a:prstGeom prst="rect">
            <a:avLst/>
          </a:prstGeom>
          <a:solidFill>
            <a:srgbClr val="C00000"/>
          </a:solidFill>
          <a:ln w="38100" cmpd="dbl">
            <a:solidFill>
              <a:schemeClr val="tx1"/>
            </a:solidFill>
            <a:miter lim="800000"/>
            <a:headEnd/>
            <a:tailEnd/>
          </a:ln>
          <a:effectLst>
            <a:outerShdw dist="161645" dir="2700000" algn="ctr" rotWithShape="0">
              <a:schemeClr val="tx2">
                <a:alpha val="50000"/>
              </a:schemeClr>
            </a:outerShdw>
          </a:effectLst>
        </p:spPr>
        <p:txBody>
          <a:bodyPr>
            <a:spAutoFit/>
          </a:bodyPr>
          <a:lstStyle/>
          <a:p>
            <a:pPr algn="ctr"/>
            <a:r>
              <a:rPr lang="en-US" sz="3200" b="1" i="1">
                <a:solidFill>
                  <a:schemeClr val="bg1"/>
                </a:solidFill>
                <a:effectLst>
                  <a:outerShdw blurRad="38100" dist="38100" dir="2700000" algn="tl">
                    <a:srgbClr val="000000"/>
                  </a:outerShdw>
                </a:effectLst>
              </a:rPr>
              <a:t>Why we do not have</a:t>
            </a:r>
          </a:p>
          <a:p>
            <a:pPr algn="ctr"/>
            <a:r>
              <a:rPr lang="en-US" sz="3200" b="1" i="1">
                <a:solidFill>
                  <a:schemeClr val="bg1"/>
                </a:solidFill>
                <a:effectLst>
                  <a:outerShdw blurRad="38100" dist="38100" dir="2700000" algn="tl">
                    <a:srgbClr val="000000"/>
                  </a:outerShdw>
                </a:effectLst>
              </a:rPr>
              <a:t>  a church kitchen</a:t>
            </a:r>
          </a:p>
        </p:txBody>
      </p:sp>
      <p:pic>
        <p:nvPicPr>
          <p:cNvPr id="126982" name="Picture 6" descr="j023776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609600"/>
            <a:ext cx="2219325" cy="22304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76400" y="3657600"/>
            <a:ext cx="1005403" cy="461665"/>
          </a:xfrm>
          <a:prstGeom prst="rect">
            <a:avLst/>
          </a:prstGeom>
          <a:noFill/>
        </p:spPr>
        <p:txBody>
          <a:bodyPr wrap="none" rtlCol="0">
            <a:spAutoFit/>
          </a:bodyPr>
          <a:lstStyle/>
          <a:p>
            <a:r>
              <a:rPr lang="en-US" sz="2400" i="1" dirty="0" smtClean="0"/>
              <a:t>Part 1</a:t>
            </a:r>
            <a:endParaRPr lang="en-US" sz="2400" i="1" dirty="0"/>
          </a:p>
        </p:txBody>
      </p:sp>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6" name="Text Box 4"/>
          <p:cNvSpPr txBox="1">
            <a:spLocks noChangeArrowheads="1"/>
          </p:cNvSpPr>
          <p:nvPr/>
        </p:nvSpPr>
        <p:spPr bwMode="auto">
          <a:xfrm>
            <a:off x="2592388" y="0"/>
            <a:ext cx="40370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6000" b="1" u="sng">
                <a:effectLst>
                  <a:outerShdw blurRad="38100" dist="38100" dir="2700000" algn="tl">
                    <a:srgbClr val="FFFFFF"/>
                  </a:outerShdw>
                </a:effectLst>
                <a:latin typeface="Times New Roman" pitchFamily="18" charset="0"/>
              </a:rPr>
              <a:t>There Is No</a:t>
            </a:r>
          </a:p>
        </p:txBody>
      </p:sp>
      <p:sp>
        <p:nvSpPr>
          <p:cNvPr id="146437" name="Oval 5"/>
          <p:cNvSpPr>
            <a:spLocks noChangeArrowheads="1"/>
          </p:cNvSpPr>
          <p:nvPr/>
        </p:nvSpPr>
        <p:spPr bwMode="auto">
          <a:xfrm>
            <a:off x="304800" y="1828800"/>
            <a:ext cx="4114800" cy="9906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b="1">
                <a:solidFill>
                  <a:srgbClr val="FFFF00"/>
                </a:solidFill>
                <a:effectLst>
                  <a:outerShdw blurRad="38100" dist="38100" dir="2700000" algn="tl">
                    <a:srgbClr val="000000"/>
                  </a:outerShdw>
                </a:effectLst>
              </a:rPr>
              <a:t>Command</a:t>
            </a:r>
          </a:p>
        </p:txBody>
      </p:sp>
      <p:sp>
        <p:nvSpPr>
          <p:cNvPr id="146438" name="Oval 6"/>
          <p:cNvSpPr>
            <a:spLocks noChangeArrowheads="1"/>
          </p:cNvSpPr>
          <p:nvPr/>
        </p:nvSpPr>
        <p:spPr bwMode="auto">
          <a:xfrm>
            <a:off x="304800" y="2933700"/>
            <a:ext cx="4114800" cy="9906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b="1">
                <a:solidFill>
                  <a:srgbClr val="FFFF00"/>
                </a:solidFill>
                <a:effectLst>
                  <a:outerShdw blurRad="38100" dist="38100" dir="2700000" algn="tl">
                    <a:srgbClr val="000000"/>
                  </a:outerShdw>
                </a:effectLst>
              </a:rPr>
              <a:t>Example</a:t>
            </a:r>
          </a:p>
        </p:txBody>
      </p:sp>
      <p:sp>
        <p:nvSpPr>
          <p:cNvPr id="146439" name="Oval 7"/>
          <p:cNvSpPr>
            <a:spLocks noChangeArrowheads="1"/>
          </p:cNvSpPr>
          <p:nvPr/>
        </p:nvSpPr>
        <p:spPr bwMode="auto">
          <a:xfrm>
            <a:off x="304800" y="4038600"/>
            <a:ext cx="4114800" cy="9906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b="1">
                <a:solidFill>
                  <a:srgbClr val="FFFF00"/>
                </a:solidFill>
                <a:effectLst>
                  <a:outerShdw blurRad="38100" dist="38100" dir="2700000" algn="tl">
                    <a:srgbClr val="000000"/>
                  </a:outerShdw>
                </a:effectLst>
              </a:rPr>
              <a:t>Necessary</a:t>
            </a:r>
          </a:p>
          <a:p>
            <a:pPr algn="ctr"/>
            <a:r>
              <a:rPr lang="en-US" sz="3200" b="1">
                <a:solidFill>
                  <a:srgbClr val="FFFF00"/>
                </a:solidFill>
                <a:effectLst>
                  <a:outerShdw blurRad="38100" dist="38100" dir="2700000" algn="tl">
                    <a:srgbClr val="000000"/>
                  </a:outerShdw>
                </a:effectLst>
              </a:rPr>
              <a:t>Inference</a:t>
            </a:r>
          </a:p>
        </p:txBody>
      </p:sp>
      <p:sp>
        <p:nvSpPr>
          <p:cNvPr id="146440" name="Text Box 8"/>
          <p:cNvSpPr txBox="1">
            <a:spLocks noChangeArrowheads="1"/>
          </p:cNvSpPr>
          <p:nvPr/>
        </p:nvSpPr>
        <p:spPr bwMode="auto">
          <a:xfrm>
            <a:off x="4114800" y="685800"/>
            <a:ext cx="1709738" cy="474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0500" b="1">
                <a:latin typeface="Times New Roman" pitchFamily="18" charset="0"/>
              </a:rPr>
              <a:t>}</a:t>
            </a:r>
          </a:p>
        </p:txBody>
      </p:sp>
      <p:sp>
        <p:nvSpPr>
          <p:cNvPr id="146441" name="Text Box 9"/>
          <p:cNvSpPr txBox="1">
            <a:spLocks noChangeArrowheads="1"/>
          </p:cNvSpPr>
          <p:nvPr/>
        </p:nvSpPr>
        <p:spPr bwMode="auto">
          <a:xfrm>
            <a:off x="5257800" y="2209800"/>
            <a:ext cx="38862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t>To authorize the church to arrange / support a common meal for social and recreational purposes.</a:t>
            </a:r>
          </a:p>
        </p:txBody>
      </p:sp>
      <p:sp>
        <p:nvSpPr>
          <p:cNvPr id="146442" name="Text Box 10"/>
          <p:cNvSpPr txBox="1">
            <a:spLocks noChangeArrowheads="1"/>
          </p:cNvSpPr>
          <p:nvPr/>
        </p:nvSpPr>
        <p:spPr bwMode="auto">
          <a:xfrm>
            <a:off x="1295400" y="5486400"/>
            <a:ext cx="70056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i="1">
                <a:solidFill>
                  <a:srgbClr val="0000FF"/>
                </a:solidFill>
                <a:effectLst>
                  <a:outerShdw blurRad="38100" dist="38100" dir="2700000" algn="tl">
                    <a:srgbClr val="000000"/>
                  </a:outerShdw>
                </a:effectLst>
                <a:latin typeface="Times New Roman" pitchFamily="18" charset="0"/>
              </a:rPr>
              <a:t>If there is, where is the passage?</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6440"/>
                                        </p:tgtEl>
                                        <p:attrNameLst>
                                          <p:attrName>style.visibility</p:attrName>
                                        </p:attrNameLst>
                                      </p:cBhvr>
                                      <p:to>
                                        <p:strVal val="visible"/>
                                      </p:to>
                                    </p:set>
                                    <p:animEffect transition="in" filter="wipe(up)">
                                      <p:cBhvr>
                                        <p:cTn id="7" dur="2000"/>
                                        <p:tgtEl>
                                          <p:spTgt spid="146440"/>
                                        </p:tgtEl>
                                      </p:cBhvr>
                                    </p:animEffect>
                                  </p:childTnLst>
                                </p:cTn>
                              </p:par>
                            </p:childTnLst>
                          </p:cTn>
                        </p:par>
                        <p:par>
                          <p:cTn id="8" fill="hold" nodeType="afterGroup">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46441"/>
                                        </p:tgtEl>
                                        <p:attrNameLst>
                                          <p:attrName>style.visibility</p:attrName>
                                        </p:attrNameLst>
                                      </p:cBhvr>
                                      <p:to>
                                        <p:strVal val="visible"/>
                                      </p:to>
                                    </p:set>
                                    <p:animEffect transition="in" filter="wipe(left)">
                                      <p:cBhvr>
                                        <p:cTn id="11" dur="2000"/>
                                        <p:tgtEl>
                                          <p:spTgt spid="146441"/>
                                        </p:tgtEl>
                                      </p:cBhvr>
                                    </p:animEffect>
                                  </p:childTnLst>
                                </p:cTn>
                              </p:par>
                            </p:childTnLst>
                          </p:cTn>
                        </p:par>
                        <p:par>
                          <p:cTn id="12" fill="hold" nodeType="afterGroup">
                            <p:stCondLst>
                              <p:cond delay="4000"/>
                            </p:stCondLst>
                            <p:childTnLst>
                              <p:par>
                                <p:cTn id="13" presetID="27" presetClass="entr" presetSubtype="0" fill="hold" grpId="0" nodeType="afterEffect">
                                  <p:stCondLst>
                                    <p:cond delay="0"/>
                                  </p:stCondLst>
                                  <p:iterate type="lt">
                                    <p:tmPct val="50000"/>
                                  </p:iterate>
                                  <p:childTnLst>
                                    <p:set>
                                      <p:cBhvr>
                                        <p:cTn id="14" dur="1" fill="hold">
                                          <p:stCondLst>
                                            <p:cond delay="0"/>
                                          </p:stCondLst>
                                        </p:cTn>
                                        <p:tgtEl>
                                          <p:spTgt spid="146442"/>
                                        </p:tgtEl>
                                        <p:attrNameLst>
                                          <p:attrName>style.visibility</p:attrName>
                                        </p:attrNameLst>
                                      </p:cBhvr>
                                      <p:to>
                                        <p:strVal val="visible"/>
                                      </p:to>
                                    </p:set>
                                    <p:anim calcmode="discrete" valueType="clr">
                                      <p:cBhvr override="childStyle">
                                        <p:cTn id="15" dur="80"/>
                                        <p:tgtEl>
                                          <p:spTgt spid="146442"/>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146442"/>
                                        </p:tgtEl>
                                        <p:attrNameLst>
                                          <p:attrName>fillcolor</p:attrName>
                                        </p:attrNameLst>
                                      </p:cBhvr>
                                      <p:tavLst>
                                        <p:tav tm="0">
                                          <p:val>
                                            <p:clrVal>
                                              <a:schemeClr val="accent2"/>
                                            </p:clrVal>
                                          </p:val>
                                        </p:tav>
                                        <p:tav tm="50000">
                                          <p:val>
                                            <p:clrVal>
                                              <a:schemeClr val="hlink"/>
                                            </p:clrVal>
                                          </p:val>
                                        </p:tav>
                                      </p:tavLst>
                                    </p:anim>
                                    <p:set>
                                      <p:cBhvr>
                                        <p:cTn id="17" dur="80"/>
                                        <p:tgtEl>
                                          <p:spTgt spid="14644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40" grpId="0"/>
      <p:bldP spid="146441" grpId="0"/>
      <p:bldP spid="1464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5476" name="Group 68"/>
          <p:cNvGraphicFramePr>
            <a:graphicFrameLocks noGrp="1"/>
          </p:cNvGraphicFramePr>
          <p:nvPr>
            <p:extLst>
              <p:ext uri="{D42A27DB-BD31-4B8C-83A1-F6EECF244321}">
                <p14:modId xmlns:p14="http://schemas.microsoft.com/office/powerpoint/2010/main" val="2354653724"/>
              </p:ext>
            </p:extLst>
          </p:nvPr>
        </p:nvGraphicFramePr>
        <p:xfrm>
          <a:off x="1524000" y="990600"/>
          <a:ext cx="8229600" cy="5760847"/>
        </p:xfrm>
        <a:graphic>
          <a:graphicData uri="http://schemas.openxmlformats.org/drawingml/2006/table">
            <a:tbl>
              <a:tblPr/>
              <a:tblGrid>
                <a:gridCol w="3673475"/>
                <a:gridCol w="2351088"/>
                <a:gridCol w="2205037"/>
              </a:tblGrid>
              <a:tr h="8096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dirty="0" smtClean="0">
                          <a:ln>
                            <a:noFill/>
                          </a:ln>
                          <a:solidFill>
                            <a:schemeClr val="tx1"/>
                          </a:solidFill>
                          <a:effectLst>
                            <a:outerShdw blurRad="38100" dist="38100" dir="2700000" algn="tl">
                              <a:srgbClr val="8C0000"/>
                            </a:outerShdw>
                          </a:effectLst>
                          <a:latin typeface="Tahoma" pitchFamily="34" charset="0"/>
                        </a:rPr>
                        <a:t>Command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smtClean="0">
                          <a:ln>
                            <a:noFill/>
                          </a:ln>
                          <a:solidFill>
                            <a:schemeClr val="tx1"/>
                          </a:solidFill>
                          <a:effectLst>
                            <a:outerShdw blurRad="38100" dist="38100" dir="2700000" algn="tl">
                              <a:srgbClr val="8C0000"/>
                            </a:outerShdw>
                          </a:effectLst>
                          <a:latin typeface="Tahoma" pitchFamily="34" charset="0"/>
                        </a:rPr>
                        <a:t>Aid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rowSpan="7">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12700" cap="flat" cmpd="sng" algn="ctr">
                      <a:solidFill>
                        <a:schemeClr val="tx1"/>
                      </a:solidFill>
                      <a:prstDash val="solid"/>
                      <a:round/>
                      <a:headEnd type="none" w="med" len="med"/>
                      <a:tailEnd type="none" w="med" len="med"/>
                    </a:lnL>
                    <a:lnR cap="flat">
                      <a:noFill/>
                    </a:lnR>
                    <a:lnT cap="flat">
                      <a:noFill/>
                    </a:lnT>
                    <a:lnB cap="flat">
                      <a:noFill/>
                    </a:lnB>
                    <a:lnTlToBr>
                      <a:noFill/>
                    </a:lnTlToBr>
                    <a:lnBlToTr>
                      <a:noFill/>
                    </a:lnBlToTr>
                    <a:noFill/>
                  </a:tcPr>
                </a:tc>
              </a:tr>
              <a:tr h="8064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Eat Bread – 1 Cor. 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Table, plates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8096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Baptize – Matt. 28:19</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Baptistry, heater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8096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Build an ark – Gen. 6:14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Tools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8064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Sing – Eph. 5:19</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Books, Tuner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8096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Contribute – 1 Cor. 16</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Basket, Account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8096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Provide meals for social &amp; rec. purposes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Kitchen,</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Fellowship Hall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bl>
          </a:graphicData>
        </a:graphic>
      </p:graphicFrame>
      <p:sp>
        <p:nvSpPr>
          <p:cNvPr id="145466" name="Text Box 58"/>
          <p:cNvSpPr txBox="1">
            <a:spLocks noChangeArrowheads="1"/>
          </p:cNvSpPr>
          <p:nvPr/>
        </p:nvSpPr>
        <p:spPr bwMode="auto">
          <a:xfrm>
            <a:off x="457200" y="76200"/>
            <a:ext cx="83708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u="sng">
                <a:solidFill>
                  <a:schemeClr val="folHlink"/>
                </a:solidFill>
                <a:effectLst>
                  <a:outerShdw blurRad="38100" dist="38100" dir="2700000" algn="tl">
                    <a:srgbClr val="000000"/>
                  </a:outerShdw>
                </a:effectLst>
              </a:rPr>
              <a:t>Aids Are Authorized Within The Command</a:t>
            </a:r>
          </a:p>
        </p:txBody>
      </p:sp>
      <p:sp>
        <p:nvSpPr>
          <p:cNvPr id="145478" name="AutoShape 70"/>
          <p:cNvSpPr>
            <a:spLocks noChangeArrowheads="1"/>
          </p:cNvSpPr>
          <p:nvPr/>
        </p:nvSpPr>
        <p:spPr bwMode="auto">
          <a:xfrm rot="4071657">
            <a:off x="1651000" y="3984625"/>
            <a:ext cx="1981200" cy="2286000"/>
          </a:xfrm>
          <a:prstGeom prst="rightArrowCallout">
            <a:avLst>
              <a:gd name="adj1" fmla="val 28846"/>
              <a:gd name="adj2" fmla="val 28846"/>
              <a:gd name="adj3" fmla="val 16667"/>
              <a:gd name="adj4" fmla="val 66667"/>
            </a:avLst>
          </a:prstGeom>
          <a:solidFill>
            <a:schemeClr val="tx1"/>
          </a:solidFill>
          <a:ln w="9525">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en-US" sz="2400" b="1">
                <a:solidFill>
                  <a:srgbClr val="0066FF"/>
                </a:solidFill>
              </a:rPr>
              <a:t>Question:</a:t>
            </a:r>
          </a:p>
          <a:p>
            <a:pPr algn="ctr"/>
            <a:r>
              <a:rPr lang="en-US" sz="2400" b="1">
                <a:solidFill>
                  <a:srgbClr val="0066FF"/>
                </a:solidFill>
              </a:rPr>
              <a:t>Where is the</a:t>
            </a:r>
          </a:p>
          <a:p>
            <a:pPr algn="ctr"/>
            <a:r>
              <a:rPr lang="en-US" sz="2400" b="1">
                <a:solidFill>
                  <a:srgbClr val="0066FF"/>
                </a:solidFill>
              </a:rPr>
              <a:t>Authority?</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5478"/>
                                        </p:tgtEl>
                                        <p:attrNameLst>
                                          <p:attrName>style.visibility</p:attrName>
                                        </p:attrNameLst>
                                      </p:cBhvr>
                                      <p:to>
                                        <p:strVal val="visible"/>
                                      </p:to>
                                    </p:set>
                                    <p:animEffect transition="in" filter="fade">
                                      <p:cBhvr>
                                        <p:cTn id="7" dur="2000"/>
                                        <p:tgtEl>
                                          <p:spTgt spid="145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might respond…</a:t>
            </a:r>
            <a:endParaRPr lang="en-US" dirty="0"/>
          </a:p>
        </p:txBody>
      </p:sp>
      <p:sp>
        <p:nvSpPr>
          <p:cNvPr id="3" name="Content Placeholder 2"/>
          <p:cNvSpPr>
            <a:spLocks noGrp="1"/>
          </p:cNvSpPr>
          <p:nvPr>
            <p:ph idx="1"/>
          </p:nvPr>
        </p:nvSpPr>
        <p:spPr>
          <a:xfrm>
            <a:off x="457200" y="1371600"/>
            <a:ext cx="8229600" cy="5486400"/>
          </a:xfrm>
        </p:spPr>
        <p:txBody>
          <a:bodyPr>
            <a:normAutofit lnSpcReduction="10000"/>
          </a:bodyPr>
          <a:lstStyle/>
          <a:p>
            <a:pPr marL="0" indent="0">
              <a:buNone/>
            </a:pPr>
            <a:r>
              <a:rPr lang="en-US" dirty="0" smtClean="0"/>
              <a:t>“We have restrooms, sinks, water fountains, and cry rooms, why not a kitchen?”</a:t>
            </a:r>
          </a:p>
          <a:p>
            <a:pPr>
              <a:buFont typeface="Wingdings" pitchFamily="2" charset="2"/>
              <a:buChar char="§"/>
            </a:pPr>
            <a:r>
              <a:rPr lang="en-US" dirty="0" smtClean="0"/>
              <a:t>These are not provided for entertainment</a:t>
            </a:r>
          </a:p>
          <a:p>
            <a:pPr>
              <a:buFont typeface="Wingdings" pitchFamily="2" charset="2"/>
              <a:buChar char="§"/>
            </a:pPr>
            <a:r>
              <a:rPr lang="en-US" dirty="0" smtClean="0"/>
              <a:t>These are expedient accommodations for the command to assemble (Heb. 10:25)</a:t>
            </a:r>
          </a:p>
          <a:p>
            <a:pPr lvl="1">
              <a:buFont typeface="Wingdings" pitchFamily="2" charset="2"/>
              <a:buChar char="§"/>
            </a:pPr>
            <a:r>
              <a:rPr lang="en-US" dirty="0" smtClean="0"/>
              <a:t>They fall in with song books for singing, lights for seeing, heat for winter, and air conditioning for summer</a:t>
            </a:r>
          </a:p>
          <a:p>
            <a:pPr lvl="1">
              <a:buFont typeface="Wingdings" pitchFamily="2" charset="2"/>
              <a:buChar char="§"/>
            </a:pPr>
            <a:r>
              <a:rPr lang="en-US" dirty="0" smtClean="0"/>
              <a:t>Would it make sense to advertise?</a:t>
            </a:r>
          </a:p>
          <a:p>
            <a:pPr lvl="2">
              <a:buFont typeface="Wingdings" pitchFamily="2" charset="2"/>
              <a:buChar char="§"/>
            </a:pPr>
            <a:r>
              <a:rPr lang="en-US" dirty="0" smtClean="0"/>
              <a:t>“Join in fellowship at the church restroom!” </a:t>
            </a:r>
          </a:p>
          <a:p>
            <a:pPr lvl="2">
              <a:buFont typeface="Wingdings" pitchFamily="2" charset="2"/>
              <a:buChar char="§"/>
            </a:pPr>
            <a:r>
              <a:rPr lang="en-US" dirty="0" smtClean="0"/>
              <a:t>“Join us at 7:30 for a ‘water drinking’ at the church fountain!”</a:t>
            </a:r>
            <a:endParaRPr lang="en-US" dirty="0"/>
          </a:p>
        </p:txBody>
      </p:sp>
    </p:spTree>
    <p:extLst>
      <p:ext uri="{BB962C8B-B14F-4D97-AF65-F5344CB8AC3E}">
        <p14:creationId xmlns:p14="http://schemas.microsoft.com/office/powerpoint/2010/main" val="345908470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Ian Coker</a:t>
            </a:r>
            <a:endParaRPr lang="en-US" dirty="0"/>
          </a:p>
        </p:txBody>
      </p:sp>
      <p:sp>
        <p:nvSpPr>
          <p:cNvPr id="3" name="Content Placeholder 2"/>
          <p:cNvSpPr>
            <a:spLocks noGrp="1"/>
          </p:cNvSpPr>
          <p:nvPr>
            <p:ph idx="1"/>
          </p:nvPr>
        </p:nvSpPr>
        <p:spPr>
          <a:xfrm>
            <a:off x="457200" y="838200"/>
            <a:ext cx="8229600" cy="4495800"/>
          </a:xfrm>
        </p:spPr>
        <p:txBody>
          <a:bodyPr/>
          <a:lstStyle/>
          <a:p>
            <a:pPr marL="0" indent="0">
              <a:buNone/>
            </a:pPr>
            <a:r>
              <a:rPr lang="en-US" sz="2800" dirty="0" smtClean="0"/>
              <a:t>“</a:t>
            </a:r>
            <a:r>
              <a:rPr lang="en-US" sz="2800" dirty="0">
                <a:effectLst/>
              </a:rPr>
              <a:t>But </a:t>
            </a:r>
            <a:r>
              <a:rPr lang="en-US" sz="2800" dirty="0">
                <a:solidFill>
                  <a:schemeClr val="tx2">
                    <a:lumMod val="50000"/>
                  </a:schemeClr>
                </a:solidFill>
                <a:effectLst/>
              </a:rPr>
              <a:t>I could imagine </a:t>
            </a:r>
            <a:r>
              <a:rPr lang="en-US" sz="2800" dirty="0">
                <a:effectLst/>
              </a:rPr>
              <a:t>a scenario where a kitchen of some substance might be very important to the work of a congregation - </a:t>
            </a:r>
            <a:r>
              <a:rPr lang="en-US" sz="2800" dirty="0" err="1">
                <a:effectLst/>
              </a:rPr>
              <a:t>eg</a:t>
            </a:r>
            <a:r>
              <a:rPr lang="en-US" sz="2800" dirty="0">
                <a:effectLst/>
              </a:rPr>
              <a:t>. emergency help in natural disasters, or in depressed areas where members practice benevolence toward large numbers of people continually. In a similar vein, medical facilities can be of great importance to a church in, say, a third-world country, whereas with our medical infrastructure we see no need.</a:t>
            </a:r>
          </a:p>
          <a:p>
            <a:pPr marL="0" indent="0">
              <a:buNone/>
            </a:pPr>
            <a:r>
              <a:rPr lang="en-US" sz="2800" dirty="0">
                <a:effectLst/>
              </a:rPr>
              <a:t>I could even imagine a basketball hoop in the church parking area could be a valuable tool if the church was in a ghetto-type area that lacked space for </a:t>
            </a:r>
            <a:r>
              <a:rPr lang="en-US" sz="2800" dirty="0" err="1" smtClean="0">
                <a:effectLst/>
              </a:rPr>
              <a:t>neighbourhood</a:t>
            </a:r>
            <a:r>
              <a:rPr lang="en-US" sz="2800" dirty="0" smtClean="0">
                <a:effectLst/>
              </a:rPr>
              <a:t> children </a:t>
            </a:r>
            <a:r>
              <a:rPr lang="en-US" sz="2800" dirty="0">
                <a:effectLst/>
              </a:rPr>
              <a:t>to play </a:t>
            </a:r>
            <a:r>
              <a:rPr lang="en-US" sz="2800" dirty="0" smtClean="0">
                <a:effectLst/>
              </a:rPr>
              <a:t>on” </a:t>
            </a:r>
            <a:r>
              <a:rPr lang="en-US" sz="2000" dirty="0" smtClean="0">
                <a:effectLst/>
              </a:rPr>
              <a:t>(</a:t>
            </a:r>
            <a:r>
              <a:rPr lang="en-US" sz="2000" dirty="0">
                <a:hlinkClick r:id="rId2"/>
              </a:rPr>
              <a:t>http://</a:t>
            </a:r>
            <a:r>
              <a:rPr lang="en-US" sz="2000" dirty="0" smtClean="0">
                <a:hlinkClick r:id="rId2"/>
              </a:rPr>
              <a:t>www.churchofchrist.com.au/Lectures/Issues/Kitchen.htm</a:t>
            </a:r>
            <a:r>
              <a:rPr lang="en-US" sz="2000" dirty="0" smtClean="0"/>
              <a:t>)</a:t>
            </a:r>
            <a:endParaRPr lang="en-US" sz="2000" dirty="0">
              <a:effectLst/>
            </a:endParaRPr>
          </a:p>
        </p:txBody>
      </p:sp>
    </p:spTree>
    <p:extLst>
      <p:ext uri="{BB962C8B-B14F-4D97-AF65-F5344CB8AC3E}">
        <p14:creationId xmlns:p14="http://schemas.microsoft.com/office/powerpoint/2010/main" val="1271129981"/>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36"/>
            <a:ext cx="6248400" cy="1383002"/>
          </a:xfrm>
        </p:spPr>
        <p:style>
          <a:lnRef idx="0">
            <a:schemeClr val="dk1"/>
          </a:lnRef>
          <a:fillRef idx="3">
            <a:schemeClr val="dk1"/>
          </a:fillRef>
          <a:effectRef idx="3">
            <a:schemeClr val="dk1"/>
          </a:effectRef>
          <a:fontRef idx="minor">
            <a:schemeClr val="lt1"/>
          </a:fontRef>
        </p:style>
        <p:txBody>
          <a:bodyPr/>
          <a:lstStyle/>
          <a:p>
            <a:r>
              <a:rPr lang="en-US" dirty="0" smtClean="0"/>
              <a:t>Mr. Coker’s imagination serves as his authority</a:t>
            </a:r>
            <a:endParaRPr lang="en-US" dirty="0"/>
          </a:p>
        </p:txBody>
      </p:sp>
      <p:sp>
        <p:nvSpPr>
          <p:cNvPr id="3" name="Content Placeholder 2"/>
          <p:cNvSpPr>
            <a:spLocks noGrp="1"/>
          </p:cNvSpPr>
          <p:nvPr>
            <p:ph idx="1"/>
          </p:nvPr>
        </p:nvSpPr>
        <p:spPr>
          <a:xfrm>
            <a:off x="381000" y="1447800"/>
            <a:ext cx="8458200" cy="4495800"/>
          </a:xfrm>
        </p:spPr>
        <p:txBody>
          <a:bodyPr/>
          <a:lstStyle/>
          <a:p>
            <a:pPr>
              <a:buFont typeface="Wingdings" pitchFamily="2" charset="2"/>
              <a:buChar char="§"/>
            </a:pPr>
            <a:r>
              <a:rPr lang="en-US" sz="2800" dirty="0" smtClean="0"/>
              <a:t>To build church kitchens in natural disaster areas and depressed areas where members practice benevolence</a:t>
            </a:r>
          </a:p>
          <a:p>
            <a:pPr lvl="1">
              <a:buFont typeface="Wingdings" pitchFamily="2" charset="2"/>
              <a:buChar char="§"/>
            </a:pPr>
            <a:r>
              <a:rPr lang="en-US" dirty="0" smtClean="0"/>
              <a:t>Which is it? </a:t>
            </a:r>
          </a:p>
          <a:p>
            <a:pPr lvl="2">
              <a:buFont typeface="Wingdings" pitchFamily="2" charset="2"/>
              <a:buChar char="§"/>
            </a:pPr>
            <a:r>
              <a:rPr lang="en-US" dirty="0" smtClean="0"/>
              <a:t>The church or individuals? He mixes church duties with individual liberties</a:t>
            </a:r>
          </a:p>
          <a:p>
            <a:pPr lvl="2">
              <a:buFont typeface="Wingdings" pitchFamily="2" charset="2"/>
              <a:buChar char="§"/>
            </a:pPr>
            <a:r>
              <a:rPr lang="en-US" dirty="0" smtClean="0"/>
              <a:t>An act of benevolence to those in the world or fellowship among saints? </a:t>
            </a:r>
          </a:p>
          <a:p>
            <a:pPr lvl="3">
              <a:buFont typeface="Wingdings" pitchFamily="2" charset="2"/>
              <a:buChar char="§"/>
            </a:pPr>
            <a:r>
              <a:rPr lang="en-US" dirty="0" smtClean="0"/>
              <a:t>He cannot make up his mind and blends them together</a:t>
            </a:r>
          </a:p>
          <a:p>
            <a:pPr>
              <a:buFont typeface="Wingdings" pitchFamily="2" charset="2"/>
              <a:buChar char="§"/>
            </a:pPr>
            <a:r>
              <a:rPr lang="en-US" sz="2800" dirty="0" smtClean="0"/>
              <a:t>To build medical facilities in third world countries</a:t>
            </a:r>
          </a:p>
          <a:p>
            <a:pPr>
              <a:buFont typeface="Wingdings" pitchFamily="2" charset="2"/>
              <a:buChar char="§"/>
            </a:pPr>
            <a:r>
              <a:rPr lang="en-US" sz="2800" dirty="0" smtClean="0"/>
              <a:t>To build basketball courts for the “ghetto-type areas” of the country</a:t>
            </a:r>
            <a:endParaRPr lang="en-US" sz="2800" dirty="0"/>
          </a:p>
        </p:txBody>
      </p:sp>
      <p:pic>
        <p:nvPicPr>
          <p:cNvPr id="2051" name="Picture 3" descr="C:\Users\Steven\AppData\Local\Microsoft\Windows\Temporary Internet Files\Content.IE5\N6KNGY2F\MC90005635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34636"/>
            <a:ext cx="1815998" cy="1581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66793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36"/>
            <a:ext cx="6553200" cy="1383002"/>
          </a:xfrm>
        </p:spPr>
        <p:style>
          <a:lnRef idx="0">
            <a:schemeClr val="dk1"/>
          </a:lnRef>
          <a:fillRef idx="3">
            <a:schemeClr val="dk1"/>
          </a:fillRef>
          <a:effectRef idx="3">
            <a:schemeClr val="dk1"/>
          </a:effectRef>
          <a:fontRef idx="minor">
            <a:schemeClr val="lt1"/>
          </a:fontRef>
        </p:style>
        <p:txBody>
          <a:bodyPr/>
          <a:lstStyle/>
          <a:p>
            <a:r>
              <a:rPr lang="en-US" sz="4000" dirty="0" smtClean="0"/>
              <a:t>Mr. Coker Imagined Some Scriptures Were His Support</a:t>
            </a:r>
            <a:endParaRPr lang="en-US" sz="4000" dirty="0"/>
          </a:p>
        </p:txBody>
      </p:sp>
      <p:sp>
        <p:nvSpPr>
          <p:cNvPr id="3" name="Content Placeholder 2"/>
          <p:cNvSpPr>
            <a:spLocks noGrp="1"/>
          </p:cNvSpPr>
          <p:nvPr>
            <p:ph idx="1"/>
          </p:nvPr>
        </p:nvSpPr>
        <p:spPr>
          <a:xfrm>
            <a:off x="457200" y="1447800"/>
            <a:ext cx="8229600" cy="5410200"/>
          </a:xfrm>
        </p:spPr>
        <p:txBody>
          <a:bodyPr/>
          <a:lstStyle/>
          <a:p>
            <a:pPr marL="514350" indent="-457200">
              <a:buFont typeface="Wingdings" pitchFamily="2" charset="2"/>
              <a:buChar char="§"/>
            </a:pPr>
            <a:r>
              <a:rPr lang="en-US" dirty="0" smtClean="0">
                <a:effectLst/>
              </a:rPr>
              <a:t>“My </a:t>
            </a:r>
            <a:r>
              <a:rPr lang="en-US" dirty="0">
                <a:effectLst/>
              </a:rPr>
              <a:t>point is this, in case you haven’t already seen it: in justifying a church building we have already answered the question about kitchens and fellowship areas! All we have to do is find out whether the Bible teaches fellowship is a required church activity. I don’t want to beg your intelligence and knowledge by proving that God intended fellowship to be a part of congregational life since the beginning in Jerusalem (Acts 2:42,46</a:t>
            </a:r>
            <a:r>
              <a:rPr lang="en-US" dirty="0" smtClean="0">
                <a:effectLst/>
              </a:rPr>
              <a:t>)”</a:t>
            </a:r>
            <a:endParaRPr lang="en-US" dirty="0"/>
          </a:p>
        </p:txBody>
      </p:sp>
      <p:pic>
        <p:nvPicPr>
          <p:cNvPr id="2051" name="Picture 3" descr="C:\Users\Steven\AppData\Local\Microsoft\Windows\Temporary Internet Files\Content.IE5\N6KNGY2F\MC90005635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34636"/>
            <a:ext cx="1815998" cy="1581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569663"/>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teven\AppData\Local\Microsoft\Windows\Temporary Internet Files\Content.IE5\EXHVBVOP\MC90004845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3283458"/>
            <a:ext cx="1067418" cy="10599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3400" y="34636"/>
            <a:ext cx="8153400" cy="1383002"/>
          </a:xfrm>
        </p:spPr>
        <p:style>
          <a:lnRef idx="0">
            <a:schemeClr val="dk1"/>
          </a:lnRef>
          <a:fillRef idx="3">
            <a:schemeClr val="dk1"/>
          </a:fillRef>
          <a:effectRef idx="3">
            <a:schemeClr val="dk1"/>
          </a:effectRef>
          <a:fontRef idx="minor">
            <a:schemeClr val="lt1"/>
          </a:fontRef>
        </p:style>
        <p:txBody>
          <a:bodyPr/>
          <a:lstStyle/>
          <a:p>
            <a:pPr lvl="1"/>
            <a:r>
              <a:rPr lang="en-US" sz="2400" dirty="0"/>
              <a:t>Acts 2:42, “And they continued steadfastly in the apostles’ doctrine and </a:t>
            </a:r>
            <a:r>
              <a:rPr lang="en-US" sz="2400" dirty="0">
                <a:solidFill>
                  <a:schemeClr val="tx2">
                    <a:lumMod val="50000"/>
                  </a:schemeClr>
                </a:solidFill>
              </a:rPr>
              <a:t>fellowship</a:t>
            </a:r>
            <a:r>
              <a:rPr lang="en-US" sz="2400" dirty="0"/>
              <a:t>, in the breaking of bread, and in prayers</a:t>
            </a:r>
            <a:r>
              <a:rPr lang="en-US" sz="2400" dirty="0" smtClean="0"/>
              <a:t>.”</a:t>
            </a:r>
            <a:endParaRPr lang="en-US" dirty="0"/>
          </a:p>
        </p:txBody>
      </p:sp>
      <p:sp>
        <p:nvSpPr>
          <p:cNvPr id="3" name="Content Placeholder 2"/>
          <p:cNvSpPr>
            <a:spLocks noGrp="1"/>
          </p:cNvSpPr>
          <p:nvPr>
            <p:ph idx="1"/>
          </p:nvPr>
        </p:nvSpPr>
        <p:spPr>
          <a:xfrm>
            <a:off x="457200" y="1447800"/>
            <a:ext cx="8229600" cy="5410200"/>
          </a:xfrm>
        </p:spPr>
        <p:txBody>
          <a:bodyPr/>
          <a:lstStyle/>
          <a:p>
            <a:pPr>
              <a:buFont typeface="Wingdings" pitchFamily="2" charset="2"/>
              <a:buChar char="§"/>
            </a:pPr>
            <a:r>
              <a:rPr lang="en-US" sz="2800" dirty="0" smtClean="0"/>
              <a:t>Does Acts 2:42 authorize a church kitchen?</a:t>
            </a:r>
          </a:p>
          <a:p>
            <a:pPr lvl="1">
              <a:buFont typeface="Wingdings" pitchFamily="2" charset="2"/>
              <a:buChar char="§"/>
            </a:pPr>
            <a:r>
              <a:rPr lang="en-US" dirty="0" smtClean="0"/>
              <a:t>Coker says “yes!” He defines “fellowship” as “eating together” and then shows a passage that teaches fellowship is a part of the work of the church since the beginning</a:t>
            </a:r>
          </a:p>
          <a:p>
            <a:pPr lvl="1">
              <a:buFont typeface="Wingdings" pitchFamily="2" charset="2"/>
              <a:buChar char="§"/>
            </a:pPr>
            <a:r>
              <a:rPr lang="en-US" dirty="0" smtClean="0"/>
              <a:t>I could authorize a “church arcade” by defining fellowship as </a:t>
            </a:r>
            <a:r>
              <a:rPr lang="en-US" i="1" dirty="0" smtClean="0"/>
              <a:t>playing video games</a:t>
            </a:r>
            <a:r>
              <a:rPr lang="en-US" dirty="0" smtClean="0"/>
              <a:t>!</a:t>
            </a:r>
          </a:p>
          <a:p>
            <a:pPr marL="1314450" lvl="2" indent="-457200"/>
            <a:r>
              <a:rPr lang="en-US" dirty="0" smtClean="0"/>
              <a:t>“</a:t>
            </a:r>
            <a:r>
              <a:rPr lang="en-US" dirty="0" smtClean="0">
                <a:solidFill>
                  <a:schemeClr val="tx2">
                    <a:lumMod val="50000"/>
                  </a:schemeClr>
                </a:solidFill>
              </a:rPr>
              <a:t>fellowship</a:t>
            </a:r>
            <a:r>
              <a:rPr lang="en-US" dirty="0" smtClean="0"/>
              <a:t>” (2:42) is imagined to mean eating common meals together…does it make sense? </a:t>
            </a:r>
          </a:p>
          <a:p>
            <a:pPr marL="1314450" lvl="2" indent="-457200"/>
            <a:r>
              <a:rPr lang="en-US" sz="2200" dirty="0"/>
              <a:t>“And they continued steadfastly in the apostles’ doctrine and </a:t>
            </a:r>
            <a:r>
              <a:rPr lang="en-US" sz="2200" dirty="0" smtClean="0">
                <a:solidFill>
                  <a:schemeClr val="tx2">
                    <a:lumMod val="50000"/>
                  </a:schemeClr>
                </a:solidFill>
              </a:rPr>
              <a:t>eating common meals together</a:t>
            </a:r>
            <a:r>
              <a:rPr lang="en-US" sz="2200" dirty="0" smtClean="0"/>
              <a:t>, </a:t>
            </a:r>
            <a:r>
              <a:rPr lang="en-US" sz="2200" dirty="0"/>
              <a:t>in the breaking of bread, and in </a:t>
            </a:r>
            <a:r>
              <a:rPr lang="en-US" sz="2200" dirty="0" smtClean="0"/>
              <a:t>prayers?” (man’s perverted text)</a:t>
            </a:r>
            <a:endParaRPr lang="en-US" dirty="0"/>
          </a:p>
        </p:txBody>
      </p:sp>
    </p:spTree>
    <p:extLst>
      <p:ext uri="{BB962C8B-B14F-4D97-AF65-F5344CB8AC3E}">
        <p14:creationId xmlns:p14="http://schemas.microsoft.com/office/powerpoint/2010/main" val="349662504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6" presetClass="entr" presetSubtype="37" fill="hold" nodeType="with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barn(outVertical)">
                                      <p:cBhvr>
                                        <p:cTn id="17" dur="5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4636"/>
            <a:ext cx="8153400" cy="1383002"/>
          </a:xfrm>
        </p:spPr>
        <p:style>
          <a:lnRef idx="0">
            <a:schemeClr val="dk1"/>
          </a:lnRef>
          <a:fillRef idx="3">
            <a:schemeClr val="dk1"/>
          </a:fillRef>
          <a:effectRef idx="3">
            <a:schemeClr val="dk1"/>
          </a:effectRef>
          <a:fontRef idx="minor">
            <a:schemeClr val="lt1"/>
          </a:fontRef>
        </p:style>
        <p:txBody>
          <a:bodyPr/>
          <a:lstStyle/>
          <a:p>
            <a:pPr lvl="1"/>
            <a:r>
              <a:rPr lang="en-US" sz="2400" dirty="0"/>
              <a:t>Acts 2:42, “And they continued steadfastly in the apostles’ doctrine and </a:t>
            </a:r>
            <a:r>
              <a:rPr lang="en-US" sz="2400" dirty="0">
                <a:solidFill>
                  <a:schemeClr val="tx2">
                    <a:lumMod val="50000"/>
                  </a:schemeClr>
                </a:solidFill>
              </a:rPr>
              <a:t>fellowship</a:t>
            </a:r>
            <a:r>
              <a:rPr lang="en-US" sz="2400" dirty="0"/>
              <a:t>, in the breaking of bread, and in prayers</a:t>
            </a:r>
            <a:r>
              <a:rPr lang="en-US" sz="2400" dirty="0" smtClean="0"/>
              <a:t>.”</a:t>
            </a:r>
            <a:endParaRPr lang="en-US" dirty="0"/>
          </a:p>
        </p:txBody>
      </p:sp>
      <p:sp>
        <p:nvSpPr>
          <p:cNvPr id="3" name="Content Placeholder 2"/>
          <p:cNvSpPr>
            <a:spLocks noGrp="1"/>
          </p:cNvSpPr>
          <p:nvPr>
            <p:ph idx="1"/>
          </p:nvPr>
        </p:nvSpPr>
        <p:spPr>
          <a:xfrm>
            <a:off x="457200" y="1447800"/>
            <a:ext cx="8229600" cy="5410200"/>
          </a:xfrm>
        </p:spPr>
        <p:txBody>
          <a:bodyPr/>
          <a:lstStyle/>
          <a:p>
            <a:pPr>
              <a:buFont typeface="Wingdings" pitchFamily="2" charset="2"/>
              <a:buChar char="§"/>
            </a:pPr>
            <a:r>
              <a:rPr lang="en-US" sz="2800" dirty="0" smtClean="0"/>
              <a:t>“Fellowship” in Acts 2:42 DOES NOT authorize a church kitchen?</a:t>
            </a:r>
          </a:p>
          <a:p>
            <a:pPr marL="914400" lvl="1" indent="-457200"/>
            <a:r>
              <a:rPr lang="en-US" dirty="0" smtClean="0"/>
              <a:t>CONTEXT…“</a:t>
            </a:r>
            <a:r>
              <a:rPr lang="en-US" dirty="0" smtClean="0">
                <a:solidFill>
                  <a:schemeClr val="tx2">
                    <a:lumMod val="50000"/>
                  </a:schemeClr>
                </a:solidFill>
              </a:rPr>
              <a:t>fellowship</a:t>
            </a:r>
            <a:r>
              <a:rPr lang="en-US" dirty="0" smtClean="0"/>
              <a:t>” here means sharing in a gift or contribution (2:44, 45; 4:34-37)</a:t>
            </a:r>
            <a:endParaRPr lang="en-US" dirty="0"/>
          </a:p>
          <a:p>
            <a:pPr marL="1314450" lvl="2" indent="-457200"/>
            <a:r>
              <a:rPr lang="en-US" dirty="0" smtClean="0"/>
              <a:t>They had the same standard –apostolic doctrine</a:t>
            </a:r>
          </a:p>
          <a:p>
            <a:pPr marL="1314450" lvl="2" indent="-457200"/>
            <a:r>
              <a:rPr lang="en-US" dirty="0" smtClean="0"/>
              <a:t>They had the same faith—all who believed</a:t>
            </a:r>
          </a:p>
          <a:p>
            <a:pPr marL="1314450" lvl="2" indent="-457200"/>
            <a:r>
              <a:rPr lang="en-US" dirty="0" smtClean="0"/>
              <a:t>They had the same care—sold </a:t>
            </a:r>
            <a:r>
              <a:rPr lang="en-US" dirty="0" smtClean="0">
                <a:solidFill>
                  <a:schemeClr val="tx2">
                    <a:lumMod val="50000"/>
                  </a:schemeClr>
                </a:solidFill>
              </a:rPr>
              <a:t>possessions</a:t>
            </a:r>
            <a:r>
              <a:rPr lang="en-US" dirty="0" smtClean="0"/>
              <a:t> and </a:t>
            </a:r>
            <a:r>
              <a:rPr lang="en-US" dirty="0" smtClean="0">
                <a:solidFill>
                  <a:schemeClr val="tx2">
                    <a:lumMod val="50000"/>
                  </a:schemeClr>
                </a:solidFill>
              </a:rPr>
              <a:t>goods</a:t>
            </a:r>
            <a:r>
              <a:rPr lang="en-US" dirty="0" smtClean="0"/>
              <a:t> to provide for any believer who had need (2:44, 45)</a:t>
            </a:r>
          </a:p>
          <a:p>
            <a:pPr marL="1771650" lvl="3" indent="-457200"/>
            <a:r>
              <a:rPr lang="en-US" dirty="0" smtClean="0"/>
              <a:t>Not, “they constructed a large kitchen and hall so that they could eat fried chicken and coleslaw together”</a:t>
            </a:r>
          </a:p>
        </p:txBody>
      </p:sp>
    </p:spTree>
    <p:extLst>
      <p:ext uri="{BB962C8B-B14F-4D97-AF65-F5344CB8AC3E}">
        <p14:creationId xmlns:p14="http://schemas.microsoft.com/office/powerpoint/2010/main" val="220127661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4636"/>
            <a:ext cx="8153400" cy="1383002"/>
          </a:xfrm>
        </p:spPr>
        <p:style>
          <a:lnRef idx="0">
            <a:schemeClr val="dk1"/>
          </a:lnRef>
          <a:fillRef idx="3">
            <a:schemeClr val="dk1"/>
          </a:fillRef>
          <a:effectRef idx="3">
            <a:schemeClr val="dk1"/>
          </a:effectRef>
          <a:fontRef idx="minor">
            <a:schemeClr val="lt1"/>
          </a:fontRef>
        </p:style>
        <p:txBody>
          <a:bodyPr/>
          <a:lstStyle/>
          <a:p>
            <a:pPr lvl="1"/>
            <a:r>
              <a:rPr lang="en-US" sz="2400" dirty="0"/>
              <a:t>Acts 2:42, “And they continued steadfastly in the apostles’ doctrine and </a:t>
            </a:r>
            <a:r>
              <a:rPr lang="en-US" sz="2400" dirty="0">
                <a:solidFill>
                  <a:schemeClr val="tx1"/>
                </a:solidFill>
              </a:rPr>
              <a:t>fellowship</a:t>
            </a:r>
            <a:r>
              <a:rPr lang="en-US" sz="2400" dirty="0"/>
              <a:t>, </a:t>
            </a:r>
            <a:r>
              <a:rPr lang="en-US" sz="2400" dirty="0">
                <a:solidFill>
                  <a:schemeClr val="tx2">
                    <a:lumMod val="50000"/>
                  </a:schemeClr>
                </a:solidFill>
              </a:rPr>
              <a:t>in the breaking of bread</a:t>
            </a:r>
            <a:r>
              <a:rPr lang="en-US" sz="2400" dirty="0"/>
              <a:t>, and in prayers</a:t>
            </a:r>
            <a:r>
              <a:rPr lang="en-US" sz="2400" dirty="0" smtClean="0"/>
              <a:t>.”</a:t>
            </a:r>
            <a:endParaRPr lang="en-US" dirty="0"/>
          </a:p>
        </p:txBody>
      </p:sp>
      <p:sp>
        <p:nvSpPr>
          <p:cNvPr id="3" name="Content Placeholder 2"/>
          <p:cNvSpPr>
            <a:spLocks noGrp="1"/>
          </p:cNvSpPr>
          <p:nvPr>
            <p:ph idx="1"/>
          </p:nvPr>
        </p:nvSpPr>
        <p:spPr>
          <a:xfrm>
            <a:off x="457200" y="1447800"/>
            <a:ext cx="8229600" cy="5410200"/>
          </a:xfrm>
        </p:spPr>
        <p:txBody>
          <a:bodyPr>
            <a:normAutofit lnSpcReduction="10000"/>
          </a:bodyPr>
          <a:lstStyle/>
          <a:p>
            <a:pPr>
              <a:buFont typeface="Wingdings" pitchFamily="2" charset="2"/>
              <a:buChar char="§"/>
            </a:pPr>
            <a:r>
              <a:rPr lang="en-US" sz="2800" dirty="0" smtClean="0"/>
              <a:t>Does “breaking of bread” in Acts 2:42 authorize a church kitchen?</a:t>
            </a:r>
          </a:p>
          <a:p>
            <a:pPr marL="914400" lvl="1" indent="-457200"/>
            <a:r>
              <a:rPr lang="en-US" dirty="0"/>
              <a:t>The “breaking of bread” is distinguished from “fellowship” and “prayers”</a:t>
            </a:r>
          </a:p>
          <a:p>
            <a:pPr marL="1314450" lvl="2" indent="-457200"/>
            <a:r>
              <a:rPr lang="en-US" dirty="0"/>
              <a:t>It does not mean there is no fellowship in the breaking of bread</a:t>
            </a:r>
          </a:p>
          <a:p>
            <a:pPr marL="1314450" lvl="2" indent="-457200"/>
            <a:r>
              <a:rPr lang="en-US" dirty="0"/>
              <a:t>It does not mean there are no prayers connected with the breaking of bread</a:t>
            </a:r>
          </a:p>
          <a:p>
            <a:pPr marL="1314450" lvl="2" indent="-457200"/>
            <a:r>
              <a:rPr lang="en-US" dirty="0"/>
              <a:t>It does mean that it is distinguished from the others as its own separate act</a:t>
            </a:r>
          </a:p>
          <a:p>
            <a:pPr marL="1314450" lvl="2" indent="-457200"/>
            <a:r>
              <a:rPr lang="en-US" dirty="0"/>
              <a:t>It refers to the </a:t>
            </a:r>
            <a:r>
              <a:rPr lang="en-US" dirty="0" smtClean="0"/>
              <a:t>“Lord’s Supper” (1 Cor. 11:20)</a:t>
            </a:r>
          </a:p>
          <a:p>
            <a:pPr marL="1771650" lvl="3" indent="-457200"/>
            <a:r>
              <a:rPr lang="en-US" dirty="0" smtClean="0"/>
              <a:t>instituted </a:t>
            </a:r>
            <a:r>
              <a:rPr lang="en-US" dirty="0"/>
              <a:t>on Passover Luke </a:t>
            </a:r>
            <a:r>
              <a:rPr lang="en-US" dirty="0" smtClean="0"/>
              <a:t>22:15-20</a:t>
            </a:r>
          </a:p>
          <a:p>
            <a:pPr marL="1771650" lvl="3" indent="-457200"/>
            <a:r>
              <a:rPr lang="en-US" dirty="0" smtClean="0"/>
              <a:t>Christ </a:t>
            </a:r>
            <a:r>
              <a:rPr lang="en-US" dirty="0"/>
              <a:t>manifested himself in breaking bread on the first day of the week (</a:t>
            </a:r>
            <a:r>
              <a:rPr lang="en-US" dirty="0" err="1"/>
              <a:t>Lk</a:t>
            </a:r>
            <a:r>
              <a:rPr lang="en-US" dirty="0"/>
              <a:t>. 24:1, 13, 27-35)</a:t>
            </a:r>
            <a:endParaRPr lang="en-US" dirty="0" smtClean="0"/>
          </a:p>
        </p:txBody>
      </p:sp>
    </p:spTree>
    <p:extLst>
      <p:ext uri="{BB962C8B-B14F-4D97-AF65-F5344CB8AC3E}">
        <p14:creationId xmlns:p14="http://schemas.microsoft.com/office/powerpoint/2010/main" val="178706704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4636"/>
            <a:ext cx="8153400" cy="1383002"/>
          </a:xfrm>
        </p:spPr>
        <p:style>
          <a:lnRef idx="0">
            <a:schemeClr val="dk1"/>
          </a:lnRef>
          <a:fillRef idx="3">
            <a:schemeClr val="dk1"/>
          </a:fillRef>
          <a:effectRef idx="3">
            <a:schemeClr val="dk1"/>
          </a:effectRef>
          <a:fontRef idx="minor">
            <a:schemeClr val="lt1"/>
          </a:fontRef>
        </p:style>
        <p:txBody>
          <a:bodyPr/>
          <a:lstStyle/>
          <a:p>
            <a:pPr lvl="1"/>
            <a:r>
              <a:rPr lang="en-US" sz="2400" dirty="0"/>
              <a:t>Acts </a:t>
            </a:r>
            <a:r>
              <a:rPr lang="en-US" sz="2400" dirty="0" smtClean="0"/>
              <a:t>2:46, </a:t>
            </a:r>
            <a:r>
              <a:rPr lang="en-US" sz="2400" dirty="0"/>
              <a:t>“So continuing daily with one accord in the temple, and </a:t>
            </a:r>
            <a:r>
              <a:rPr lang="en-US" sz="2400" u="sng" dirty="0"/>
              <a:t>breaking bread </a:t>
            </a:r>
            <a:r>
              <a:rPr lang="en-US" sz="2400" dirty="0">
                <a:solidFill>
                  <a:schemeClr val="tx2">
                    <a:lumMod val="50000"/>
                  </a:schemeClr>
                </a:solidFill>
              </a:rPr>
              <a:t>from house to house</a:t>
            </a:r>
            <a:r>
              <a:rPr lang="en-US" sz="2400" dirty="0"/>
              <a:t>, they ate </a:t>
            </a:r>
            <a:r>
              <a:rPr lang="en-US" sz="2400" dirty="0">
                <a:solidFill>
                  <a:schemeClr val="tx2">
                    <a:lumMod val="50000"/>
                  </a:schemeClr>
                </a:solidFill>
              </a:rPr>
              <a:t>their food </a:t>
            </a:r>
            <a:r>
              <a:rPr lang="en-US" sz="2400" dirty="0"/>
              <a:t>with gladness and simplicity of </a:t>
            </a:r>
            <a:r>
              <a:rPr lang="en-US" sz="2400" dirty="0" smtClean="0"/>
              <a:t>heart”</a:t>
            </a:r>
            <a:endParaRPr lang="en-US" sz="2400" dirty="0"/>
          </a:p>
        </p:txBody>
      </p:sp>
      <p:sp>
        <p:nvSpPr>
          <p:cNvPr id="3" name="Content Placeholder 2"/>
          <p:cNvSpPr>
            <a:spLocks noGrp="1"/>
          </p:cNvSpPr>
          <p:nvPr>
            <p:ph idx="1"/>
          </p:nvPr>
        </p:nvSpPr>
        <p:spPr>
          <a:xfrm>
            <a:off x="457200" y="1447800"/>
            <a:ext cx="8229600" cy="5410200"/>
          </a:xfrm>
        </p:spPr>
        <p:txBody>
          <a:bodyPr/>
          <a:lstStyle/>
          <a:p>
            <a:pPr>
              <a:buFont typeface="Wingdings" pitchFamily="2" charset="2"/>
              <a:buChar char="§"/>
            </a:pPr>
            <a:r>
              <a:rPr lang="en-US" sz="2800" dirty="0" smtClean="0"/>
              <a:t>Does Acts 2:46 authorize a church kitchen?</a:t>
            </a:r>
          </a:p>
          <a:p>
            <a:pPr lvl="1">
              <a:buFont typeface="Wingdings" pitchFamily="2" charset="2"/>
              <a:buChar char="§"/>
            </a:pPr>
            <a:r>
              <a:rPr lang="en-US" dirty="0" smtClean="0"/>
              <a:t>No mention of such</a:t>
            </a:r>
          </a:p>
          <a:p>
            <a:pPr lvl="1">
              <a:buFont typeface="Wingdings" pitchFamily="2" charset="2"/>
              <a:buChar char="§"/>
            </a:pPr>
            <a:r>
              <a:rPr lang="en-US" dirty="0" smtClean="0"/>
              <a:t>No example of such</a:t>
            </a:r>
          </a:p>
          <a:p>
            <a:pPr lvl="1">
              <a:buFont typeface="Wingdings" pitchFamily="2" charset="2"/>
              <a:buChar char="§"/>
            </a:pPr>
            <a:r>
              <a:rPr lang="en-US" dirty="0" smtClean="0"/>
              <a:t>No implication of such</a:t>
            </a:r>
          </a:p>
        </p:txBody>
      </p:sp>
    </p:spTree>
    <p:extLst>
      <p:ext uri="{BB962C8B-B14F-4D97-AF65-F5344CB8AC3E}">
        <p14:creationId xmlns:p14="http://schemas.microsoft.com/office/powerpoint/2010/main" val="220127661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419600" y="274638"/>
            <a:ext cx="4267200" cy="3306762"/>
          </a:xfrm>
          <a:prstGeom prst="cloudCallout">
            <a:avLst>
              <a:gd name="adj1" fmla="val 17246"/>
              <a:gd name="adj2" fmla="val 64595"/>
            </a:avLst>
          </a:prstGeom>
        </p:spPr>
        <p:style>
          <a:lnRef idx="1">
            <a:schemeClr val="accent6"/>
          </a:lnRef>
          <a:fillRef idx="2">
            <a:schemeClr val="accent6"/>
          </a:fillRef>
          <a:effectRef idx="1">
            <a:schemeClr val="accent6"/>
          </a:effectRef>
          <a:fontRef idx="minor">
            <a:schemeClr val="dk1"/>
          </a:fontRef>
        </p:style>
        <p:txBody>
          <a:bodyPr>
            <a:noAutofit/>
          </a:bodyPr>
          <a:lstStyle/>
          <a:p>
            <a:r>
              <a:rPr lang="en-US" sz="3600" dirty="0" smtClean="0"/>
              <a:t>So why is</a:t>
            </a:r>
            <a:br>
              <a:rPr lang="en-US" sz="3600" dirty="0" smtClean="0"/>
            </a:br>
            <a:r>
              <a:rPr lang="en-US" sz="3600" dirty="0" smtClean="0"/>
              <a:t>a church kitchen such a big deal?</a:t>
            </a:r>
            <a:endParaRPr lang="en-US" sz="3600" dirty="0"/>
          </a:p>
        </p:txBody>
      </p:sp>
      <p:sp>
        <p:nvSpPr>
          <p:cNvPr id="3" name="Content Placeholder 2"/>
          <p:cNvSpPr>
            <a:spLocks noGrp="1"/>
          </p:cNvSpPr>
          <p:nvPr>
            <p:ph idx="1"/>
          </p:nvPr>
        </p:nvSpPr>
        <p:spPr>
          <a:xfrm>
            <a:off x="381000" y="609600"/>
            <a:ext cx="4419600" cy="5867400"/>
          </a:xfrm>
        </p:spPr>
        <p:txBody>
          <a:bodyPr/>
          <a:lstStyle/>
          <a:p>
            <a:r>
              <a:rPr lang="en-US" dirty="0" smtClean="0"/>
              <a:t>It distorts the work of the church</a:t>
            </a:r>
          </a:p>
          <a:p>
            <a:pPr lvl="1"/>
            <a:r>
              <a:rPr lang="en-US" dirty="0" smtClean="0"/>
              <a:t>from spiritual to carnal</a:t>
            </a:r>
          </a:p>
          <a:p>
            <a:r>
              <a:rPr lang="en-US" dirty="0" smtClean="0"/>
              <a:t>It distorts the </a:t>
            </a:r>
            <a:r>
              <a:rPr lang="en-US" spc="-150" dirty="0" smtClean="0"/>
              <a:t>meaning of “fellowship”</a:t>
            </a:r>
          </a:p>
          <a:p>
            <a:r>
              <a:rPr lang="en-US" dirty="0" smtClean="0"/>
              <a:t>It seeks to draw men with a carnal appeal rather than the cross</a:t>
            </a:r>
          </a:p>
          <a:p>
            <a:r>
              <a:rPr lang="en-US" dirty="0" smtClean="0"/>
              <a:t>There is no Biblical authority</a:t>
            </a:r>
          </a:p>
        </p:txBody>
      </p:sp>
      <p:pic>
        <p:nvPicPr>
          <p:cNvPr id="1028" name="Picture 4" descr="C:\Users\Steven\AppData\Local\Microsoft\Windows\Temporary Internet Files\Content.IE5\EXHVBVOP\MP900443258[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b="-8728"/>
          <a:stretch/>
        </p:blipFill>
        <p:spPr bwMode="auto">
          <a:xfrm>
            <a:off x="5703568" y="4189628"/>
            <a:ext cx="2892744" cy="211419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89518"/>
      </p:ext>
    </p:extLst>
  </p:cSld>
  <p:clrMapOvr>
    <a:overrideClrMapping bg1="dk1" tx1="lt1" bg2="dk2" tx2="lt2" accent1="accent1" accent2="accent2" accent3="accent3" accent4="accent4" accent5="accent5" accent6="accent6" hlink="hlink" folHlink="folHlink"/>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4636"/>
            <a:ext cx="8153400" cy="1383002"/>
          </a:xfrm>
        </p:spPr>
        <p:style>
          <a:lnRef idx="0">
            <a:schemeClr val="dk1"/>
          </a:lnRef>
          <a:fillRef idx="3">
            <a:schemeClr val="dk1"/>
          </a:fillRef>
          <a:effectRef idx="3">
            <a:schemeClr val="dk1"/>
          </a:effectRef>
          <a:fontRef idx="minor">
            <a:schemeClr val="lt1"/>
          </a:fontRef>
        </p:style>
        <p:txBody>
          <a:bodyPr/>
          <a:lstStyle/>
          <a:p>
            <a:pPr lvl="1"/>
            <a:r>
              <a:rPr lang="en-US" sz="2400" dirty="0"/>
              <a:t>Acts </a:t>
            </a:r>
            <a:r>
              <a:rPr lang="en-US" sz="2400" dirty="0" smtClean="0"/>
              <a:t>2:46, </a:t>
            </a:r>
            <a:r>
              <a:rPr lang="en-US" sz="2400" dirty="0"/>
              <a:t>“So continuing daily with one accord in the temple, and </a:t>
            </a:r>
            <a:r>
              <a:rPr lang="en-US" sz="2400" u="sng" dirty="0"/>
              <a:t>breaking bread </a:t>
            </a:r>
            <a:r>
              <a:rPr lang="en-US" sz="2400" dirty="0">
                <a:solidFill>
                  <a:schemeClr val="tx2">
                    <a:lumMod val="50000"/>
                  </a:schemeClr>
                </a:solidFill>
              </a:rPr>
              <a:t>from house to house</a:t>
            </a:r>
            <a:r>
              <a:rPr lang="en-US" sz="2400" dirty="0"/>
              <a:t>, they ate </a:t>
            </a:r>
            <a:r>
              <a:rPr lang="en-US" sz="2400" dirty="0">
                <a:solidFill>
                  <a:schemeClr val="tx2">
                    <a:lumMod val="50000"/>
                  </a:schemeClr>
                </a:solidFill>
              </a:rPr>
              <a:t>their food </a:t>
            </a:r>
            <a:r>
              <a:rPr lang="en-US" sz="2400" dirty="0"/>
              <a:t>with gladness and simplicity of </a:t>
            </a:r>
            <a:r>
              <a:rPr lang="en-US" sz="2400" dirty="0" smtClean="0"/>
              <a:t>heart”</a:t>
            </a:r>
            <a:endParaRPr lang="en-US" sz="2400" dirty="0"/>
          </a:p>
        </p:txBody>
      </p:sp>
      <p:sp>
        <p:nvSpPr>
          <p:cNvPr id="3" name="Content Placeholder 2"/>
          <p:cNvSpPr>
            <a:spLocks noGrp="1"/>
          </p:cNvSpPr>
          <p:nvPr>
            <p:ph idx="1"/>
          </p:nvPr>
        </p:nvSpPr>
        <p:spPr>
          <a:xfrm>
            <a:off x="457200" y="1447800"/>
            <a:ext cx="8229600" cy="5410200"/>
          </a:xfrm>
        </p:spPr>
        <p:txBody>
          <a:bodyPr/>
          <a:lstStyle/>
          <a:p>
            <a:pPr>
              <a:buFont typeface="Wingdings" pitchFamily="2" charset="2"/>
              <a:buChar char="§"/>
            </a:pPr>
            <a:r>
              <a:rPr lang="en-US" sz="2800" dirty="0" smtClean="0"/>
              <a:t>Does Acts 2:46 authorize a church kitchen?</a:t>
            </a:r>
          </a:p>
          <a:p>
            <a:pPr marL="914400" lvl="1" indent="-457200"/>
            <a:r>
              <a:rPr lang="en-US" dirty="0" smtClean="0"/>
              <a:t>They continued daily with one accord in the temple—for worship</a:t>
            </a:r>
          </a:p>
          <a:p>
            <a:pPr marL="1314450" lvl="2" indent="-457200"/>
            <a:r>
              <a:rPr lang="en-US" dirty="0" smtClean="0"/>
              <a:t>Suitable for 3000 people to assemble (2:41)</a:t>
            </a:r>
          </a:p>
          <a:p>
            <a:pPr marL="914400" lvl="1" indent="-457200"/>
            <a:r>
              <a:rPr lang="en-US" dirty="0" smtClean="0"/>
              <a:t>Breaking bread was from “house to house”</a:t>
            </a:r>
          </a:p>
          <a:p>
            <a:pPr marL="1314450" lvl="2" indent="-457200"/>
            <a:r>
              <a:rPr lang="en-US" dirty="0" smtClean="0"/>
              <a:t>Distinct from the bread in 2:42, viz., “their food” versus “Lord’s Supper” (1 Cor. 11:20)</a:t>
            </a:r>
          </a:p>
          <a:p>
            <a:pPr marL="1314450" lvl="2" indent="-457200"/>
            <a:r>
              <a:rPr lang="en-US" dirty="0" smtClean="0"/>
              <a:t>Shows there was not a place built by the church to house such a work to eat “their food”</a:t>
            </a:r>
          </a:p>
          <a:p>
            <a:pPr marL="1314450" lvl="2" indent="-457200"/>
            <a:r>
              <a:rPr lang="en-US" dirty="0" smtClean="0"/>
              <a:t>The very passage proponents use in support of a church kitchen and an “eating hall” actually denies both!</a:t>
            </a:r>
          </a:p>
        </p:txBody>
      </p:sp>
    </p:spTree>
    <p:extLst>
      <p:ext uri="{BB962C8B-B14F-4D97-AF65-F5344CB8AC3E}">
        <p14:creationId xmlns:p14="http://schemas.microsoft.com/office/powerpoint/2010/main" val="223766287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93088" y="228600"/>
            <a:ext cx="7688912" cy="3429000"/>
            <a:chOff x="693088" y="228600"/>
            <a:chExt cx="7688912" cy="3429000"/>
          </a:xfrm>
        </p:grpSpPr>
        <p:sp>
          <p:nvSpPr>
            <p:cNvPr id="14" name="TextBox 13"/>
            <p:cNvSpPr txBox="1"/>
            <p:nvPr/>
          </p:nvSpPr>
          <p:spPr>
            <a:xfrm>
              <a:off x="693088" y="813137"/>
              <a:ext cx="3733800" cy="2219801"/>
            </a:xfrm>
            <a:prstGeom prst="verticalScroll">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800" dirty="0" smtClean="0"/>
                <a:t>“They continued steadfastly in…fellowship” </a:t>
              </a:r>
              <a:br>
                <a:rPr lang="en-US" sz="2800" dirty="0" smtClean="0"/>
              </a:br>
              <a:r>
                <a:rPr lang="en-US" sz="2800" dirty="0" smtClean="0"/>
                <a:t>(Acts 2:42)</a:t>
              </a:r>
              <a:endParaRPr lang="en-US" sz="2800" dirty="0"/>
            </a:p>
          </p:txBody>
        </p:sp>
        <p:sp>
          <p:nvSpPr>
            <p:cNvPr id="15" name="Equal 14"/>
            <p:cNvSpPr/>
            <p:nvPr/>
          </p:nvSpPr>
          <p:spPr>
            <a:xfrm>
              <a:off x="4655488" y="1676400"/>
              <a:ext cx="838200" cy="685800"/>
            </a:xfrm>
            <a:prstGeom prst="mathEqual">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pic>
          <p:nvPicPr>
            <p:cNvPr id="4102" name="Picture 6" descr="C:\Users\Steven\AppData\Local\Microsoft\Windows\Temporary Internet Files\Content.IE5\WMEWDTDZ\MC90023776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62392" y="904215"/>
              <a:ext cx="2219608" cy="223017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6408088" y="2949714"/>
              <a:ext cx="1728216" cy="707886"/>
            </a:xfrm>
            <a:prstGeom prst="rect">
              <a:avLst/>
            </a:prstGeom>
            <a:noFill/>
          </p:spPr>
          <p:txBody>
            <a:bodyPr wrap="square" rtlCol="0">
              <a:spAutoFit/>
            </a:bodyPr>
            <a:lstStyle/>
            <a:p>
              <a:pPr algn="ctr"/>
              <a:r>
                <a:rPr lang="en-US" dirty="0" smtClean="0"/>
                <a:t>CHURCH KITCHEN</a:t>
              </a:r>
              <a:endParaRPr lang="en-US" dirty="0"/>
            </a:p>
          </p:txBody>
        </p:sp>
        <p:sp>
          <p:nvSpPr>
            <p:cNvPr id="10" name="TextBox 9"/>
            <p:cNvSpPr txBox="1"/>
            <p:nvPr/>
          </p:nvSpPr>
          <p:spPr>
            <a:xfrm>
              <a:off x="976958" y="228600"/>
              <a:ext cx="663964" cy="707886"/>
            </a:xfrm>
            <a:prstGeom prst="rect">
              <a:avLst/>
            </a:prstGeom>
            <a:noFill/>
          </p:spPr>
          <p:txBody>
            <a:bodyPr wrap="none" rtlCol="0">
              <a:spAutoFit/>
            </a:bodyPr>
            <a:lstStyle/>
            <a:p>
              <a:r>
                <a:rPr lang="en-US" sz="4000" dirty="0" smtClean="0">
                  <a:latin typeface="Arno Pro Smbd" pitchFamily="18" charset="0"/>
                  <a:cs typeface="Aparajita" pitchFamily="34" charset="0"/>
                </a:rPr>
                <a:t>If:</a:t>
              </a:r>
              <a:endParaRPr lang="en-US" sz="4000" dirty="0">
                <a:latin typeface="Arno Pro Smbd" pitchFamily="18" charset="0"/>
                <a:cs typeface="Aparajita" pitchFamily="34" charset="0"/>
              </a:endParaRPr>
            </a:p>
          </p:txBody>
        </p:sp>
      </p:grpSp>
      <p:grpSp>
        <p:nvGrpSpPr>
          <p:cNvPr id="3" name="Group 2"/>
          <p:cNvGrpSpPr/>
          <p:nvPr/>
        </p:nvGrpSpPr>
        <p:grpSpPr>
          <a:xfrm>
            <a:off x="693088" y="3178314"/>
            <a:ext cx="7443217" cy="2990909"/>
            <a:chOff x="693088" y="3178314"/>
            <a:chExt cx="7443217" cy="2990909"/>
          </a:xfrm>
        </p:grpSpPr>
        <p:sp>
          <p:nvSpPr>
            <p:cNvPr id="7" name="TextBox 6"/>
            <p:cNvSpPr txBox="1"/>
            <p:nvPr/>
          </p:nvSpPr>
          <p:spPr>
            <a:xfrm>
              <a:off x="693088" y="3784937"/>
              <a:ext cx="3733800" cy="2219801"/>
            </a:xfrm>
            <a:prstGeom prst="verticalScroll">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800" dirty="0" smtClean="0"/>
                <a:t>“This </a:t>
              </a:r>
              <a:r>
                <a:rPr lang="en-US" sz="2800" dirty="0"/>
                <a:t>punishment which was inflicted by the </a:t>
              </a:r>
              <a:r>
                <a:rPr lang="en-US" sz="2800" dirty="0" smtClean="0"/>
                <a:t>majority” </a:t>
              </a:r>
              <a:br>
                <a:rPr lang="en-US" sz="2800" dirty="0" smtClean="0"/>
              </a:br>
              <a:r>
                <a:rPr lang="en-US" sz="2800" dirty="0" smtClean="0"/>
                <a:t>(2 Cor. 2:6)</a:t>
              </a:r>
              <a:endParaRPr lang="en-US" sz="2800" dirty="0"/>
            </a:p>
          </p:txBody>
        </p:sp>
        <p:sp>
          <p:nvSpPr>
            <p:cNvPr id="8" name="Equal 7"/>
            <p:cNvSpPr/>
            <p:nvPr/>
          </p:nvSpPr>
          <p:spPr>
            <a:xfrm>
              <a:off x="4655488" y="4551937"/>
              <a:ext cx="838200" cy="685800"/>
            </a:xfrm>
            <a:prstGeom prst="mathEqual">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pic>
          <p:nvPicPr>
            <p:cNvPr id="4101" name="Picture 5" descr="C:\Users\Steven\AppData\Local\Microsoft\Windows\Temporary Internet Files\Content.IE5\7T28N4XJ\MC9000299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8088" y="3937337"/>
              <a:ext cx="1728216" cy="129570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408089" y="5461337"/>
              <a:ext cx="1728216" cy="707886"/>
            </a:xfrm>
            <a:prstGeom prst="rect">
              <a:avLst/>
            </a:prstGeom>
            <a:noFill/>
          </p:spPr>
          <p:txBody>
            <a:bodyPr wrap="square" rtlCol="0">
              <a:spAutoFit/>
            </a:bodyPr>
            <a:lstStyle/>
            <a:p>
              <a:pPr algn="ctr"/>
              <a:r>
                <a:rPr lang="en-US" dirty="0" smtClean="0"/>
                <a:t>CHURCH PRISON</a:t>
              </a:r>
              <a:endParaRPr lang="en-US" dirty="0"/>
            </a:p>
          </p:txBody>
        </p:sp>
        <p:sp>
          <p:nvSpPr>
            <p:cNvPr id="19" name="TextBox 18"/>
            <p:cNvSpPr txBox="1"/>
            <p:nvPr/>
          </p:nvSpPr>
          <p:spPr>
            <a:xfrm>
              <a:off x="997888" y="3178314"/>
              <a:ext cx="1425390" cy="707886"/>
            </a:xfrm>
            <a:prstGeom prst="rect">
              <a:avLst/>
            </a:prstGeom>
            <a:noFill/>
          </p:spPr>
          <p:txBody>
            <a:bodyPr wrap="none" rtlCol="0">
              <a:spAutoFit/>
            </a:bodyPr>
            <a:lstStyle/>
            <a:p>
              <a:r>
                <a:rPr lang="en-US" sz="4000" dirty="0" smtClean="0">
                  <a:latin typeface="Arno Pro Smbd" pitchFamily="18" charset="0"/>
                  <a:cs typeface="Aparajita" pitchFamily="34" charset="0"/>
                </a:rPr>
                <a:t>Then:</a:t>
              </a:r>
              <a:endParaRPr lang="en-US" sz="4000" dirty="0">
                <a:latin typeface="Arno Pro Smbd" pitchFamily="18" charset="0"/>
                <a:cs typeface="Aparajita" pitchFamily="34" charset="0"/>
              </a:endParaRPr>
            </a:p>
          </p:txBody>
        </p:sp>
      </p:grpSp>
    </p:spTree>
    <p:extLst>
      <p:ext uri="{BB962C8B-B14F-4D97-AF65-F5344CB8AC3E}">
        <p14:creationId xmlns:p14="http://schemas.microsoft.com/office/powerpoint/2010/main" val="233611527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36"/>
            <a:ext cx="6553200" cy="1383002"/>
          </a:xfrm>
        </p:spPr>
        <p:style>
          <a:lnRef idx="0">
            <a:schemeClr val="dk1"/>
          </a:lnRef>
          <a:fillRef idx="3">
            <a:schemeClr val="dk1"/>
          </a:fillRef>
          <a:effectRef idx="3">
            <a:schemeClr val="dk1"/>
          </a:effectRef>
          <a:fontRef idx="minor">
            <a:schemeClr val="lt1"/>
          </a:fontRef>
        </p:style>
        <p:txBody>
          <a:bodyPr/>
          <a:lstStyle/>
          <a:p>
            <a:r>
              <a:rPr lang="en-US" sz="4000" dirty="0" smtClean="0"/>
              <a:t>Mr. Coker Imagined Some More Support</a:t>
            </a:r>
            <a:endParaRPr lang="en-US" sz="4000" dirty="0"/>
          </a:p>
        </p:txBody>
      </p:sp>
      <p:sp>
        <p:nvSpPr>
          <p:cNvPr id="3" name="Content Placeholder 2"/>
          <p:cNvSpPr>
            <a:spLocks noGrp="1"/>
          </p:cNvSpPr>
          <p:nvPr>
            <p:ph idx="1"/>
          </p:nvPr>
        </p:nvSpPr>
        <p:spPr>
          <a:xfrm>
            <a:off x="457200" y="1447800"/>
            <a:ext cx="8229600" cy="5410200"/>
          </a:xfrm>
        </p:spPr>
        <p:txBody>
          <a:bodyPr/>
          <a:lstStyle/>
          <a:p>
            <a:pPr marL="514350" indent="-457200">
              <a:buFont typeface="Wingdings" pitchFamily="2" charset="2"/>
              <a:buChar char="§"/>
            </a:pPr>
            <a:r>
              <a:rPr lang="en-US" dirty="0" smtClean="0">
                <a:effectLst/>
              </a:rPr>
              <a:t>“There </a:t>
            </a:r>
            <a:r>
              <a:rPr lang="en-US" dirty="0">
                <a:effectLst/>
              </a:rPr>
              <a:t>is no great doctrinal stress on this because it is a ‘given’ that fellowship, whether in Old testament or New, in eastern or western culture, includes the idea of sharing a meal together. 2 Peter 2:13 and Jude 12 are obvious references to this practice. It is a ludicrous position that says Christians, who enjoy the finest and closest fellowship in the world, cannot eat together</a:t>
            </a:r>
            <a:r>
              <a:rPr lang="en-US" dirty="0" smtClean="0">
                <a:effectLst/>
              </a:rPr>
              <a:t>.”</a:t>
            </a:r>
            <a:endParaRPr lang="en-US" dirty="0"/>
          </a:p>
        </p:txBody>
      </p:sp>
      <p:pic>
        <p:nvPicPr>
          <p:cNvPr id="2051" name="Picture 3" descr="C:\Users\Steven\AppData\Local\Microsoft\Windows\Temporary Internet Files\Content.IE5\N6KNGY2F\MC90005635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34636"/>
            <a:ext cx="1815998" cy="1581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438571"/>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2362200"/>
          </a:xfrm>
        </p:spPr>
        <p:style>
          <a:lnRef idx="0">
            <a:schemeClr val="dk1"/>
          </a:lnRef>
          <a:fillRef idx="3">
            <a:schemeClr val="dk1"/>
          </a:fillRef>
          <a:effectRef idx="3">
            <a:schemeClr val="dk1"/>
          </a:effectRef>
          <a:fontRef idx="minor">
            <a:schemeClr val="lt1"/>
          </a:fontRef>
        </p:style>
        <p:txBody>
          <a:bodyPr/>
          <a:lstStyle/>
          <a:p>
            <a:r>
              <a:rPr lang="en-US" sz="2800" dirty="0"/>
              <a:t>“and will receive the wages of unrighteousness, as those who count it pleasure to carouse in the daytime. They are spots and blemishes, carousing in their own deceptions </a:t>
            </a:r>
            <a:r>
              <a:rPr lang="en-US" sz="2800" dirty="0">
                <a:solidFill>
                  <a:schemeClr val="tx2">
                    <a:lumMod val="50000"/>
                  </a:schemeClr>
                </a:solidFill>
              </a:rPr>
              <a:t>while they feast with </a:t>
            </a:r>
            <a:r>
              <a:rPr lang="en-US" sz="2800" dirty="0" smtClean="0">
                <a:solidFill>
                  <a:schemeClr val="tx2">
                    <a:lumMod val="50000"/>
                  </a:schemeClr>
                </a:solidFill>
              </a:rPr>
              <a:t>you</a:t>
            </a:r>
            <a:r>
              <a:rPr lang="en-US" sz="2800" dirty="0" smtClean="0"/>
              <a:t>” (2 Pet. 2:13)</a:t>
            </a:r>
            <a:endParaRPr lang="en-US" sz="2800" dirty="0"/>
          </a:p>
        </p:txBody>
      </p:sp>
      <p:sp>
        <p:nvSpPr>
          <p:cNvPr id="3" name="Content Placeholder 2"/>
          <p:cNvSpPr>
            <a:spLocks noGrp="1"/>
          </p:cNvSpPr>
          <p:nvPr>
            <p:ph idx="1"/>
          </p:nvPr>
        </p:nvSpPr>
        <p:spPr>
          <a:xfrm>
            <a:off x="457200" y="2743200"/>
            <a:ext cx="8229600" cy="4114800"/>
          </a:xfrm>
        </p:spPr>
        <p:txBody>
          <a:bodyPr>
            <a:normAutofit/>
          </a:bodyPr>
          <a:lstStyle/>
          <a:p>
            <a:pPr>
              <a:buFont typeface="Wingdings" pitchFamily="2" charset="2"/>
              <a:buChar char="§"/>
            </a:pPr>
            <a:r>
              <a:rPr lang="en-US" dirty="0" smtClean="0"/>
              <a:t>“while they feast with you” </a:t>
            </a:r>
          </a:p>
          <a:p>
            <a:pPr lvl="1"/>
            <a:r>
              <a:rPr lang="en-US" dirty="0" smtClean="0"/>
              <a:t>Assumption ≠ proof</a:t>
            </a:r>
          </a:p>
          <a:p>
            <a:pPr lvl="2"/>
            <a:r>
              <a:rPr lang="en-US" dirty="0" smtClean="0"/>
              <a:t>Passage does not define what kind of feast </a:t>
            </a:r>
          </a:p>
          <a:p>
            <a:pPr lvl="2"/>
            <a:r>
              <a:rPr lang="en-US" dirty="0" smtClean="0"/>
              <a:t>a spiritual feast as in preaching; a memorial feast as in the Lord’s Supper, a common feast from house to house; etc.</a:t>
            </a:r>
          </a:p>
          <a:p>
            <a:pPr lvl="1"/>
            <a:r>
              <a:rPr lang="en-US" dirty="0" smtClean="0"/>
              <a:t>Why not assume there were “church beds” seeing that some had eyes full of adultery at these feasts (2 Pet. 2:14)!</a:t>
            </a:r>
            <a:endParaRPr lang="en-US" dirty="0"/>
          </a:p>
        </p:txBody>
      </p:sp>
    </p:spTree>
    <p:extLst>
      <p:ext uri="{BB962C8B-B14F-4D97-AF65-F5344CB8AC3E}">
        <p14:creationId xmlns:p14="http://schemas.microsoft.com/office/powerpoint/2010/main" val="242864039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2362200"/>
          </a:xfrm>
          <a:solidFill>
            <a:schemeClr val="bg1">
              <a:lumMod val="50000"/>
            </a:schemeClr>
          </a:solidFill>
        </p:spPr>
        <p:style>
          <a:lnRef idx="0">
            <a:schemeClr val="dk1"/>
          </a:lnRef>
          <a:fillRef idx="3">
            <a:schemeClr val="dk1"/>
          </a:fillRef>
          <a:effectRef idx="3">
            <a:schemeClr val="dk1"/>
          </a:effectRef>
          <a:fontRef idx="minor">
            <a:schemeClr val="lt1"/>
          </a:fontRef>
        </p:style>
        <p:txBody>
          <a:bodyPr/>
          <a:lstStyle/>
          <a:p>
            <a:r>
              <a:rPr lang="en-US" sz="2800" dirty="0"/>
              <a:t>“These are spots in your </a:t>
            </a:r>
            <a:r>
              <a:rPr lang="en-US" sz="2800" dirty="0">
                <a:solidFill>
                  <a:schemeClr val="tx2">
                    <a:lumMod val="50000"/>
                  </a:schemeClr>
                </a:solidFill>
              </a:rPr>
              <a:t>love feasts</a:t>
            </a:r>
            <a:r>
              <a:rPr lang="en-US" sz="2800" dirty="0"/>
              <a:t>, while they </a:t>
            </a:r>
            <a:r>
              <a:rPr lang="en-US" sz="2800" dirty="0">
                <a:solidFill>
                  <a:schemeClr val="tx2">
                    <a:lumMod val="50000"/>
                  </a:schemeClr>
                </a:solidFill>
              </a:rPr>
              <a:t>feast</a:t>
            </a:r>
            <a:r>
              <a:rPr lang="en-US" sz="2800" dirty="0"/>
              <a:t> with you without fear, serving only themselves. They are clouds without water, carried about by the winds; late autumn trees without fruit, twice dead, pulled up by the </a:t>
            </a:r>
            <a:r>
              <a:rPr lang="en-US" sz="2800" dirty="0" smtClean="0"/>
              <a:t>roots” (Jude 12)</a:t>
            </a:r>
            <a:endParaRPr lang="en-US" sz="2800" dirty="0"/>
          </a:p>
        </p:txBody>
      </p:sp>
      <p:sp>
        <p:nvSpPr>
          <p:cNvPr id="3" name="Content Placeholder 2"/>
          <p:cNvSpPr>
            <a:spLocks noGrp="1"/>
          </p:cNvSpPr>
          <p:nvPr>
            <p:ph idx="1"/>
          </p:nvPr>
        </p:nvSpPr>
        <p:spPr>
          <a:xfrm>
            <a:off x="457200" y="2743200"/>
            <a:ext cx="8229600" cy="4114800"/>
          </a:xfrm>
        </p:spPr>
        <p:txBody>
          <a:bodyPr>
            <a:normAutofit fontScale="92500" lnSpcReduction="10000"/>
          </a:bodyPr>
          <a:lstStyle/>
          <a:p>
            <a:pPr marL="342900" lvl="1" indent="-342900">
              <a:buClr>
                <a:schemeClr val="hlink"/>
              </a:buClr>
              <a:buSzPct val="80000"/>
              <a:buFont typeface="Wingdings" pitchFamily="2" charset="2"/>
              <a:buChar char="§"/>
            </a:pPr>
            <a:r>
              <a:rPr lang="en-US" sz="3200" dirty="0"/>
              <a:t>Assumption ≠ </a:t>
            </a:r>
            <a:r>
              <a:rPr lang="en-US" sz="3200" dirty="0" smtClean="0"/>
              <a:t>proof</a:t>
            </a:r>
          </a:p>
          <a:p>
            <a:pPr lvl="1"/>
            <a:r>
              <a:rPr lang="en-US" dirty="0" smtClean="0"/>
              <a:t>“spots” are figurative; “clouds” are figurative; “winds” are figurative; “late autumn trees” are figurative; “without fruit” is figurative; “twice dead” is figurative; “roots” are figurative</a:t>
            </a:r>
          </a:p>
          <a:p>
            <a:pPr lvl="1"/>
            <a:r>
              <a:rPr lang="en-US" dirty="0" smtClean="0"/>
              <a:t>Why should I not also think the “love feast” is figurative for worship or specifically the Lord’s Supper?</a:t>
            </a:r>
          </a:p>
          <a:p>
            <a:pPr lvl="1"/>
            <a:r>
              <a:rPr lang="en-US" dirty="0" smtClean="0"/>
              <a:t>Should we promote “church orchards” with our “church kitchens?”</a:t>
            </a:r>
            <a:endParaRPr lang="en-US" dirty="0"/>
          </a:p>
        </p:txBody>
      </p:sp>
    </p:spTree>
    <p:extLst>
      <p:ext uri="{BB962C8B-B14F-4D97-AF65-F5344CB8AC3E}">
        <p14:creationId xmlns:p14="http://schemas.microsoft.com/office/powerpoint/2010/main" val="149392505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553200"/>
          </a:xfrm>
        </p:spPr>
        <p:txBody>
          <a:bodyPr>
            <a:normAutofit/>
          </a:bodyPr>
          <a:lstStyle/>
          <a:p>
            <a:pPr marL="342900" lvl="1" indent="-342900">
              <a:buClr>
                <a:schemeClr val="hlink"/>
              </a:buClr>
              <a:buSzPct val="80000"/>
              <a:buFont typeface="Wingdings" pitchFamily="2" charset="2"/>
              <a:buChar char="§"/>
            </a:pPr>
            <a:r>
              <a:rPr lang="en-US" sz="3200" dirty="0" smtClean="0"/>
              <a:t>“</a:t>
            </a:r>
            <a:r>
              <a:rPr lang="en-US" sz="3200" dirty="0"/>
              <a:t>Love feasts” </a:t>
            </a:r>
            <a:r>
              <a:rPr lang="en-US" sz="3200" dirty="0" smtClean="0"/>
              <a:t>( Jude v. 12, Gk.</a:t>
            </a:r>
            <a:r>
              <a:rPr lang="el-GR" sz="3200" dirty="0" smtClean="0"/>
              <a:t> </a:t>
            </a:r>
            <a:r>
              <a:rPr lang="en-US" sz="3200" i="1" dirty="0" smtClean="0"/>
              <a:t>agape</a:t>
            </a:r>
            <a:r>
              <a:rPr lang="en-US" sz="3200" dirty="0" smtClean="0"/>
              <a:t>)</a:t>
            </a:r>
          </a:p>
          <a:p>
            <a:pPr marL="914400" lvl="2" indent="-514350">
              <a:buSzPct val="80000"/>
              <a:buFont typeface="+mj-lt"/>
              <a:buAutoNum type="arabicPeriod"/>
            </a:pPr>
            <a:r>
              <a:rPr lang="en-US" sz="2800" dirty="0"/>
              <a:t>God demonstrated His “agape” for us when Christ died for us and we </a:t>
            </a:r>
            <a:r>
              <a:rPr lang="en-US" sz="2800" dirty="0" smtClean="0"/>
              <a:t>commemorate </a:t>
            </a:r>
            <a:r>
              <a:rPr lang="en-US" sz="2800" dirty="0"/>
              <a:t>that in the Lord’s Supper (Rom. </a:t>
            </a:r>
            <a:r>
              <a:rPr lang="en-US" sz="2800" dirty="0" smtClean="0"/>
              <a:t>5:8)</a:t>
            </a:r>
          </a:p>
          <a:p>
            <a:pPr marL="1371600" lvl="3" indent="-514350">
              <a:buSzPct val="80000"/>
            </a:pPr>
            <a:r>
              <a:rPr lang="en-US" sz="2800" dirty="0" smtClean="0"/>
              <a:t>“Greater </a:t>
            </a:r>
            <a:r>
              <a:rPr lang="en-US" sz="3200" dirty="0">
                <a:ln w="10160">
                  <a:solidFill>
                    <a:schemeClr val="accent1"/>
                  </a:solidFill>
                  <a:prstDash val="solid"/>
                </a:ln>
                <a:solidFill>
                  <a:srgbClr val="FFFFFF"/>
                </a:solidFill>
                <a:effectLst>
                  <a:outerShdw blurRad="38100" dist="32000" dir="5400000" algn="tl">
                    <a:srgbClr val="000000">
                      <a:alpha val="30000"/>
                    </a:srgbClr>
                  </a:outerShdw>
                </a:effectLst>
              </a:rPr>
              <a:t>love </a:t>
            </a:r>
            <a:r>
              <a:rPr lang="en-US" sz="2800" dirty="0"/>
              <a:t>has no one than this, than to lay down one’s life for his </a:t>
            </a:r>
            <a:r>
              <a:rPr lang="en-US" sz="2800" dirty="0" smtClean="0"/>
              <a:t>friends” (Jn. 15:13)</a:t>
            </a:r>
          </a:p>
          <a:p>
            <a:pPr marL="1371600" lvl="3" indent="-514350">
              <a:buSzPct val="80000"/>
            </a:pPr>
            <a:r>
              <a:rPr lang="en-US" sz="2800" dirty="0"/>
              <a:t>“For </a:t>
            </a:r>
            <a:r>
              <a:rPr lang="en-US" sz="3200" dirty="0">
                <a:ln w="10160">
                  <a:solidFill>
                    <a:schemeClr val="accent1"/>
                  </a:solidFill>
                  <a:prstDash val="solid"/>
                </a:ln>
                <a:solidFill>
                  <a:srgbClr val="FFFFFF"/>
                </a:solidFill>
                <a:effectLst>
                  <a:outerShdw blurRad="38100" dist="32000" dir="5400000" algn="tl">
                    <a:srgbClr val="000000">
                      <a:alpha val="30000"/>
                    </a:srgbClr>
                  </a:outerShdw>
                </a:effectLst>
              </a:rPr>
              <a:t>as often as </a:t>
            </a:r>
            <a:r>
              <a:rPr lang="en-US" sz="2800" dirty="0"/>
              <a:t>you eat this bread and drink this cup, </a:t>
            </a:r>
            <a:r>
              <a:rPr lang="en-US" sz="3200" dirty="0">
                <a:ln w="10160">
                  <a:solidFill>
                    <a:schemeClr val="accent1"/>
                  </a:solidFill>
                  <a:prstDash val="solid"/>
                </a:ln>
                <a:solidFill>
                  <a:srgbClr val="FFFFFF"/>
                </a:solidFill>
                <a:effectLst>
                  <a:outerShdw blurRad="38100" dist="32000" dir="5400000" algn="tl">
                    <a:srgbClr val="000000">
                      <a:alpha val="30000"/>
                    </a:srgbClr>
                  </a:outerShdw>
                </a:effectLst>
              </a:rPr>
              <a:t>you proclaim the Lord’s death </a:t>
            </a:r>
            <a:r>
              <a:rPr lang="en-US" sz="2800" dirty="0"/>
              <a:t>till He </a:t>
            </a:r>
            <a:r>
              <a:rPr lang="en-US" sz="2800" dirty="0" smtClean="0"/>
              <a:t>comes” (1 Cor. 11:26)</a:t>
            </a:r>
            <a:endParaRPr lang="en-US" sz="2800" dirty="0"/>
          </a:p>
        </p:txBody>
      </p:sp>
      <p:sp>
        <p:nvSpPr>
          <p:cNvPr id="5" name="TextBox 4"/>
          <p:cNvSpPr txBox="1"/>
          <p:nvPr/>
        </p:nvSpPr>
        <p:spPr>
          <a:xfrm>
            <a:off x="156063" y="1752600"/>
            <a:ext cx="986937" cy="4103688"/>
          </a:xfrm>
          <a:prstGeom prst="rect">
            <a:avLst/>
          </a:prstGeom>
          <a:noFill/>
        </p:spPr>
        <p:txBody>
          <a:bodyPr vert="wordArtVert" wrap="none" rtlCol="0">
            <a:spAutoFit/>
          </a:bodyPr>
          <a:lstStyle/>
          <a:p>
            <a:r>
              <a:rPr lang="en-US"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AGAPE</a:t>
            </a:r>
            <a:endParaRPr lang="en-U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37242877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553200"/>
          </a:xfrm>
        </p:spPr>
        <p:txBody>
          <a:bodyPr>
            <a:normAutofit fontScale="92500"/>
          </a:bodyPr>
          <a:lstStyle/>
          <a:p>
            <a:pPr marL="342900" lvl="1" indent="-342900">
              <a:buClr>
                <a:schemeClr val="hlink"/>
              </a:buClr>
              <a:buSzPct val="80000"/>
              <a:buFont typeface="Wingdings" pitchFamily="2" charset="2"/>
              <a:buChar char="§"/>
            </a:pPr>
            <a:r>
              <a:rPr lang="en-US" sz="3200" dirty="0" smtClean="0"/>
              <a:t>“</a:t>
            </a:r>
            <a:r>
              <a:rPr lang="en-US" sz="3200" dirty="0"/>
              <a:t>Love feasts” </a:t>
            </a:r>
            <a:r>
              <a:rPr lang="en-US" sz="3200" dirty="0" smtClean="0"/>
              <a:t>( Jude v. 12, Gk.</a:t>
            </a:r>
            <a:r>
              <a:rPr lang="el-GR" sz="3200" dirty="0" smtClean="0"/>
              <a:t> </a:t>
            </a:r>
            <a:r>
              <a:rPr lang="en-US" sz="3200" i="1" dirty="0" smtClean="0"/>
              <a:t>agape</a:t>
            </a:r>
            <a:r>
              <a:rPr lang="en-US" sz="3200" dirty="0" smtClean="0"/>
              <a:t>)</a:t>
            </a:r>
          </a:p>
          <a:p>
            <a:pPr marL="857250" lvl="2" indent="-457200">
              <a:buSzPct val="80000"/>
              <a:buFont typeface="+mj-lt"/>
              <a:buAutoNum type="arabicPeriod" startAt="2"/>
            </a:pPr>
            <a:r>
              <a:rPr lang="en-US" sz="2800" dirty="0" smtClean="0"/>
              <a:t>We abide in Christ’s “agape” when we keep His commandments (Jn. 15:9, 10)</a:t>
            </a:r>
          </a:p>
          <a:p>
            <a:pPr marL="1200150" lvl="3" indent="-342900">
              <a:buSzPct val="80000"/>
              <a:buFont typeface="Wingdings" pitchFamily="2" charset="2"/>
              <a:buChar char="§"/>
            </a:pPr>
            <a:r>
              <a:rPr lang="en-US" sz="2400" dirty="0" smtClean="0"/>
              <a:t>The purpose of the commandment is “agape” from a pure heart (1 Tim. 1:5)</a:t>
            </a:r>
          </a:p>
          <a:p>
            <a:pPr marL="1200150" lvl="3" indent="-342900">
              <a:buSzPct val="80000"/>
              <a:buFont typeface="Wingdings" pitchFamily="2" charset="2"/>
              <a:buChar char="§"/>
            </a:pPr>
            <a:r>
              <a:rPr lang="en-US" sz="2400" dirty="0" smtClean="0"/>
              <a:t>Giving all goods to feed the poor could still lack “agape” </a:t>
            </a:r>
          </a:p>
          <a:p>
            <a:pPr marL="1657350" lvl="4" indent="-342900">
              <a:buSzPct val="80000"/>
              <a:buFont typeface="Wingdings" pitchFamily="2" charset="2"/>
              <a:buChar char="§"/>
            </a:pPr>
            <a:r>
              <a:rPr lang="en-US" sz="2400" dirty="0" smtClean="0"/>
              <a:t>“Agape” is at the heart of the action and within the </a:t>
            </a:r>
            <a:r>
              <a:rPr lang="en-US" sz="2400" i="1" u="sng" dirty="0" smtClean="0"/>
              <a:t>right</a:t>
            </a:r>
            <a:r>
              <a:rPr lang="en-US" sz="2400" dirty="0" smtClean="0"/>
              <a:t> or </a:t>
            </a:r>
            <a:r>
              <a:rPr lang="en-US" sz="2400" i="1" u="sng" dirty="0" smtClean="0"/>
              <a:t>sphere</a:t>
            </a:r>
            <a:r>
              <a:rPr lang="en-US" sz="2400" dirty="0" smtClean="0"/>
              <a:t> to act—truth (1 Cor. 13:3, 6)</a:t>
            </a:r>
          </a:p>
          <a:p>
            <a:pPr marL="1200150" lvl="3" indent="-342900">
              <a:buSzPct val="80000"/>
              <a:buFont typeface="Wingdings" pitchFamily="2" charset="2"/>
              <a:buChar char="§"/>
            </a:pPr>
            <a:r>
              <a:rPr lang="en-US" sz="2400" dirty="0" smtClean="0"/>
              <a:t>Truth is to be preached in “agape” and “agape” rejoices in truth (Eph. 4:15; 1 Cor. 13:6)</a:t>
            </a:r>
          </a:p>
          <a:p>
            <a:pPr marL="1200150" lvl="3" indent="-342900">
              <a:buSzPct val="80000"/>
              <a:buFont typeface="Wingdings" pitchFamily="2" charset="2"/>
              <a:buChar char="§"/>
            </a:pPr>
            <a:r>
              <a:rPr lang="en-US" sz="2400" dirty="0" smtClean="0"/>
              <a:t>Church kitchens and eating halls cannot be authorized in the word (truth) and therefore cannot be advocated for or sponsored from “agape!”</a:t>
            </a:r>
          </a:p>
          <a:p>
            <a:pPr marL="1200150" lvl="3" indent="-342900">
              <a:buSzPct val="80000"/>
              <a:buFont typeface="Wingdings" pitchFamily="2" charset="2"/>
              <a:buChar char="§"/>
            </a:pPr>
            <a:r>
              <a:rPr lang="en-US" sz="2400" dirty="0" smtClean="0"/>
              <a:t>Those who perish will perish because they did not receive the “agape” of the truth (2 Thess. 2:10)</a:t>
            </a:r>
          </a:p>
        </p:txBody>
      </p:sp>
      <p:sp>
        <p:nvSpPr>
          <p:cNvPr id="2" name="TextBox 1"/>
          <p:cNvSpPr txBox="1"/>
          <p:nvPr/>
        </p:nvSpPr>
        <p:spPr>
          <a:xfrm>
            <a:off x="156063" y="1752600"/>
            <a:ext cx="986937" cy="4103688"/>
          </a:xfrm>
          <a:prstGeom prst="rect">
            <a:avLst/>
          </a:prstGeom>
          <a:noFill/>
        </p:spPr>
        <p:txBody>
          <a:bodyPr vert="wordArtVert" wrap="none" rtlCol="0">
            <a:spAutoFit/>
          </a:bodyPr>
          <a:lstStyle/>
          <a:p>
            <a:r>
              <a:rPr lang="en-US"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AGAPE</a:t>
            </a:r>
            <a:endParaRPr lang="en-U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55635956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sz="4000" dirty="0" smtClean="0"/>
              <a:t>There is no proof to authorize the church to build kitchens or sponsor recreational activities</a:t>
            </a:r>
            <a:endParaRPr lang="en-US" sz="4000" dirty="0"/>
          </a:p>
        </p:txBody>
      </p:sp>
      <p:sp>
        <p:nvSpPr>
          <p:cNvPr id="3" name="Content Placeholder 2"/>
          <p:cNvSpPr>
            <a:spLocks noGrp="1"/>
          </p:cNvSpPr>
          <p:nvPr>
            <p:ph idx="1"/>
          </p:nvPr>
        </p:nvSpPr>
        <p:spPr>
          <a:xfrm>
            <a:off x="457200" y="2514600"/>
            <a:ext cx="8229600" cy="4191000"/>
          </a:xfrm>
        </p:spPr>
        <p:txBody>
          <a:bodyPr>
            <a:normAutofit lnSpcReduction="10000"/>
          </a:bodyPr>
          <a:lstStyle/>
          <a:p>
            <a:pPr>
              <a:buFont typeface="Courier New" pitchFamily="49" charset="0"/>
              <a:buChar char="o"/>
            </a:pPr>
            <a:r>
              <a:rPr lang="en-US" dirty="0" smtClean="0"/>
              <a:t>“What</a:t>
            </a:r>
            <a:r>
              <a:rPr lang="en-US" dirty="0"/>
              <a:t>! Do you not have houses to eat and drink in? Or do you despise the church of God and shame those who have nothing? What shall I say to you? Shall I praise you in this? I do not praise </a:t>
            </a:r>
            <a:r>
              <a:rPr lang="en-US" dirty="0" smtClean="0"/>
              <a:t>you” (1 Cor. 11:22)</a:t>
            </a:r>
          </a:p>
          <a:p>
            <a:pPr>
              <a:buFont typeface="Courier New" pitchFamily="49" charset="0"/>
              <a:buChar char="o"/>
            </a:pPr>
            <a:r>
              <a:rPr lang="en-US" dirty="0" smtClean="0"/>
              <a:t>We have more to say in “Part 2” regarding the nature of the work of the church, individual liberties versus congregational; etc.</a:t>
            </a:r>
            <a:endParaRPr lang="en-US" dirty="0"/>
          </a:p>
        </p:txBody>
      </p:sp>
    </p:spTree>
    <p:extLst>
      <p:ext uri="{BB962C8B-B14F-4D97-AF65-F5344CB8AC3E}">
        <p14:creationId xmlns:p14="http://schemas.microsoft.com/office/powerpoint/2010/main" val="126499624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419600" y="274638"/>
            <a:ext cx="4267200" cy="3306762"/>
          </a:xfrm>
          <a:prstGeom prst="cloudCallout">
            <a:avLst>
              <a:gd name="adj1" fmla="val 17246"/>
              <a:gd name="adj2" fmla="val 64595"/>
            </a:avLst>
          </a:prstGeom>
        </p:spPr>
        <p:style>
          <a:lnRef idx="1">
            <a:schemeClr val="accent6"/>
          </a:lnRef>
          <a:fillRef idx="2">
            <a:schemeClr val="accent6"/>
          </a:fillRef>
          <a:effectRef idx="1">
            <a:schemeClr val="accent6"/>
          </a:effectRef>
          <a:fontRef idx="minor">
            <a:schemeClr val="dk1"/>
          </a:fontRef>
        </p:style>
        <p:txBody>
          <a:bodyPr>
            <a:noAutofit/>
          </a:bodyPr>
          <a:lstStyle/>
          <a:p>
            <a:r>
              <a:rPr lang="en-US" sz="3600" dirty="0" smtClean="0"/>
              <a:t>So why is</a:t>
            </a:r>
            <a:br>
              <a:rPr lang="en-US" sz="3600" dirty="0" smtClean="0"/>
            </a:br>
            <a:r>
              <a:rPr lang="en-US" sz="3600" dirty="0" smtClean="0"/>
              <a:t>a </a:t>
            </a:r>
            <a:r>
              <a:rPr lang="en-US" sz="3600" spc="-150" dirty="0" smtClean="0"/>
              <a:t>church </a:t>
            </a:r>
            <a:r>
              <a:rPr lang="en-US" sz="3600" spc="-150" dirty="0" smtClean="0">
                <a:solidFill>
                  <a:srgbClr val="C00000"/>
                </a:solidFill>
              </a:rPr>
              <a:t>carnival</a:t>
            </a:r>
            <a:r>
              <a:rPr lang="en-US" sz="3600" spc="-150" dirty="0" smtClean="0"/>
              <a:t> </a:t>
            </a:r>
            <a:r>
              <a:rPr lang="en-US" sz="3600" dirty="0" smtClean="0"/>
              <a:t>such a big deal?</a:t>
            </a:r>
            <a:endParaRPr lang="en-US" sz="3600" dirty="0"/>
          </a:p>
        </p:txBody>
      </p:sp>
      <p:pic>
        <p:nvPicPr>
          <p:cNvPr id="1028" name="Picture 4" descr="C:\Users\Steven\AppData\Local\Microsoft\Windows\Temporary Internet Files\Content.IE5\EXHVBVOP\MP900443258[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b="-8728"/>
          <a:stretch/>
        </p:blipFill>
        <p:spPr bwMode="auto">
          <a:xfrm>
            <a:off x="5703568" y="4189628"/>
            <a:ext cx="2892744" cy="211419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381000" y="609600"/>
            <a:ext cx="4419600" cy="5867400"/>
          </a:xfrm>
        </p:spPr>
        <p:txBody>
          <a:bodyPr/>
          <a:lstStyle/>
          <a:p>
            <a:r>
              <a:rPr lang="en-US" dirty="0" smtClean="0"/>
              <a:t>It distorts the work of the church</a:t>
            </a:r>
          </a:p>
          <a:p>
            <a:pPr lvl="1"/>
            <a:r>
              <a:rPr lang="en-US" dirty="0" smtClean="0"/>
              <a:t>from spiritual to carnal</a:t>
            </a:r>
          </a:p>
          <a:p>
            <a:r>
              <a:rPr lang="en-US" dirty="0" smtClean="0"/>
              <a:t>It distorts the </a:t>
            </a:r>
            <a:r>
              <a:rPr lang="en-US" spc="-150" dirty="0" smtClean="0"/>
              <a:t>meaning of “fellowship”</a:t>
            </a:r>
          </a:p>
          <a:p>
            <a:r>
              <a:rPr lang="en-US" dirty="0" smtClean="0"/>
              <a:t>It seeks to draw men with a carnal appeal rather than the cross</a:t>
            </a:r>
          </a:p>
          <a:p>
            <a:r>
              <a:rPr lang="en-US" dirty="0" smtClean="0"/>
              <a:t>There is no Biblical authority</a:t>
            </a:r>
          </a:p>
        </p:txBody>
      </p:sp>
    </p:spTree>
    <p:extLst>
      <p:ext uri="{BB962C8B-B14F-4D97-AF65-F5344CB8AC3E}">
        <p14:creationId xmlns:p14="http://schemas.microsoft.com/office/powerpoint/2010/main" val="1365440212"/>
      </p:ext>
    </p:extLst>
  </p:cSld>
  <p:clrMapOvr>
    <a:overrideClrMapping bg1="dk1" tx1="lt1" bg2="dk2" tx2="lt2" accent1="accent1" accent2="accent2" accent3="accent3" accent4="accent4" accent5="accent5" accent6="accent6" hlink="hlink" folHlink="folHlink"/>
  </p:clrMapOvr>
  <p:transition spd="slow">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419600" y="274638"/>
            <a:ext cx="4267200" cy="3306762"/>
          </a:xfrm>
          <a:prstGeom prst="cloudCallout">
            <a:avLst>
              <a:gd name="adj1" fmla="val 17246"/>
              <a:gd name="adj2" fmla="val 64595"/>
            </a:avLst>
          </a:prstGeom>
        </p:spPr>
        <p:style>
          <a:lnRef idx="1">
            <a:schemeClr val="accent6"/>
          </a:lnRef>
          <a:fillRef idx="2">
            <a:schemeClr val="accent6"/>
          </a:fillRef>
          <a:effectRef idx="1">
            <a:schemeClr val="accent6"/>
          </a:effectRef>
          <a:fontRef idx="minor">
            <a:schemeClr val="dk1"/>
          </a:fontRef>
        </p:style>
        <p:txBody>
          <a:bodyPr>
            <a:noAutofit/>
          </a:bodyPr>
          <a:lstStyle/>
          <a:p>
            <a:r>
              <a:rPr lang="en-US" sz="3600" dirty="0" smtClean="0"/>
              <a:t>So why is</a:t>
            </a:r>
            <a:br>
              <a:rPr lang="en-US" sz="3600" dirty="0" smtClean="0"/>
            </a:br>
            <a:r>
              <a:rPr lang="en-US" sz="3600" dirty="0" smtClean="0"/>
              <a:t>a </a:t>
            </a:r>
            <a:r>
              <a:rPr lang="en-US" sz="3600" spc="-150" dirty="0" smtClean="0"/>
              <a:t>church </a:t>
            </a:r>
            <a:r>
              <a:rPr lang="en-US" sz="3600" spc="-150" dirty="0" smtClean="0">
                <a:solidFill>
                  <a:srgbClr val="C00000"/>
                </a:solidFill>
              </a:rPr>
              <a:t>hospital</a:t>
            </a:r>
            <a:r>
              <a:rPr lang="en-US" sz="3600" spc="-150" dirty="0" smtClean="0"/>
              <a:t> </a:t>
            </a:r>
            <a:r>
              <a:rPr lang="en-US" sz="3600" dirty="0" smtClean="0"/>
              <a:t>such a big deal?</a:t>
            </a:r>
            <a:endParaRPr lang="en-US" sz="3600" dirty="0"/>
          </a:p>
        </p:txBody>
      </p:sp>
      <p:pic>
        <p:nvPicPr>
          <p:cNvPr id="1028" name="Picture 4" descr="C:\Users\Steven\AppData\Local\Microsoft\Windows\Temporary Internet Files\Content.IE5\EXHVBVOP\MP900443258[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b="-8728"/>
          <a:stretch/>
        </p:blipFill>
        <p:spPr bwMode="auto">
          <a:xfrm>
            <a:off x="5703568" y="4189628"/>
            <a:ext cx="2892744" cy="211419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381000" y="609600"/>
            <a:ext cx="4419600" cy="5867400"/>
          </a:xfrm>
        </p:spPr>
        <p:txBody>
          <a:bodyPr/>
          <a:lstStyle/>
          <a:p>
            <a:r>
              <a:rPr lang="en-US" dirty="0" smtClean="0"/>
              <a:t>It distorts the work of the church</a:t>
            </a:r>
          </a:p>
          <a:p>
            <a:pPr lvl="1"/>
            <a:r>
              <a:rPr lang="en-US" dirty="0" smtClean="0"/>
              <a:t>from spiritual to carnal</a:t>
            </a:r>
          </a:p>
          <a:p>
            <a:r>
              <a:rPr lang="en-US" dirty="0" smtClean="0"/>
              <a:t>It distorts the </a:t>
            </a:r>
            <a:r>
              <a:rPr lang="en-US" spc="-150" dirty="0" smtClean="0"/>
              <a:t>meaning of “fellowship”</a:t>
            </a:r>
          </a:p>
          <a:p>
            <a:r>
              <a:rPr lang="en-US" dirty="0" smtClean="0"/>
              <a:t>It seeks to draw men with a carnal appeal rather than the cross</a:t>
            </a:r>
          </a:p>
          <a:p>
            <a:r>
              <a:rPr lang="en-US" dirty="0" smtClean="0"/>
              <a:t>There is no Biblical authority</a:t>
            </a:r>
          </a:p>
        </p:txBody>
      </p:sp>
    </p:spTree>
    <p:extLst>
      <p:ext uri="{BB962C8B-B14F-4D97-AF65-F5344CB8AC3E}">
        <p14:creationId xmlns:p14="http://schemas.microsoft.com/office/powerpoint/2010/main" val="997607551"/>
      </p:ext>
    </p:extLst>
  </p:cSld>
  <p:clrMapOvr>
    <a:overrideClrMapping bg1="dk1" tx1="lt1" bg2="dk2" tx2="lt2" accent1="accent1" accent2="accent2" accent3="accent3" accent4="accent4" accent5="accent5" accent6="accent6" hlink="hlink" folHlink="folHlink"/>
  </p:clrMapOvr>
  <p:transition spd="slow">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419600" y="274638"/>
            <a:ext cx="4267200" cy="3306762"/>
          </a:xfrm>
          <a:prstGeom prst="cloudCallout">
            <a:avLst>
              <a:gd name="adj1" fmla="val 17246"/>
              <a:gd name="adj2" fmla="val 64595"/>
            </a:avLst>
          </a:prstGeom>
        </p:spPr>
        <p:style>
          <a:lnRef idx="1">
            <a:schemeClr val="accent6"/>
          </a:lnRef>
          <a:fillRef idx="2">
            <a:schemeClr val="accent6"/>
          </a:fillRef>
          <a:effectRef idx="1">
            <a:schemeClr val="accent6"/>
          </a:effectRef>
          <a:fontRef idx="minor">
            <a:schemeClr val="dk1"/>
          </a:fontRef>
        </p:style>
        <p:txBody>
          <a:bodyPr>
            <a:noAutofit/>
          </a:bodyPr>
          <a:lstStyle/>
          <a:p>
            <a:r>
              <a:rPr lang="en-US" sz="3600" dirty="0" smtClean="0"/>
              <a:t>So why is</a:t>
            </a:r>
            <a:br>
              <a:rPr lang="en-US" sz="3600" dirty="0" smtClean="0"/>
            </a:br>
            <a:r>
              <a:rPr lang="en-US" sz="3600" dirty="0" smtClean="0"/>
              <a:t>a </a:t>
            </a:r>
            <a:r>
              <a:rPr lang="en-US" sz="3600" spc="-150" dirty="0" smtClean="0"/>
              <a:t>church </a:t>
            </a:r>
            <a:r>
              <a:rPr lang="en-US" sz="3600" spc="-150" dirty="0" smtClean="0">
                <a:solidFill>
                  <a:srgbClr val="C00000"/>
                </a:solidFill>
              </a:rPr>
              <a:t>gym </a:t>
            </a:r>
            <a:r>
              <a:rPr lang="en-US" sz="3600" dirty="0" smtClean="0"/>
              <a:t>such a big deal?</a:t>
            </a:r>
            <a:endParaRPr lang="en-US" sz="3600" dirty="0"/>
          </a:p>
        </p:txBody>
      </p:sp>
      <p:pic>
        <p:nvPicPr>
          <p:cNvPr id="1028" name="Picture 4" descr="C:\Users\Steven\AppData\Local\Microsoft\Windows\Temporary Internet Files\Content.IE5\EXHVBVOP\MP900443258[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b="-8728"/>
          <a:stretch/>
        </p:blipFill>
        <p:spPr bwMode="auto">
          <a:xfrm>
            <a:off x="5703568" y="4189628"/>
            <a:ext cx="2892744" cy="211419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381000" y="609600"/>
            <a:ext cx="4419600" cy="5867400"/>
          </a:xfrm>
        </p:spPr>
        <p:txBody>
          <a:bodyPr/>
          <a:lstStyle/>
          <a:p>
            <a:r>
              <a:rPr lang="en-US" dirty="0" smtClean="0"/>
              <a:t>It distorts the work of the church</a:t>
            </a:r>
          </a:p>
          <a:p>
            <a:pPr lvl="1"/>
            <a:r>
              <a:rPr lang="en-US" dirty="0" smtClean="0"/>
              <a:t>from spiritual to carnal</a:t>
            </a:r>
          </a:p>
          <a:p>
            <a:r>
              <a:rPr lang="en-US" dirty="0" smtClean="0"/>
              <a:t>It distorts the </a:t>
            </a:r>
            <a:r>
              <a:rPr lang="en-US" spc="-150" dirty="0" smtClean="0"/>
              <a:t>meaning of “fellowship”</a:t>
            </a:r>
          </a:p>
          <a:p>
            <a:r>
              <a:rPr lang="en-US" dirty="0" smtClean="0"/>
              <a:t>It seeks to draw men with a carnal appeal rather than the cross</a:t>
            </a:r>
          </a:p>
          <a:p>
            <a:r>
              <a:rPr lang="en-US" dirty="0" smtClean="0"/>
              <a:t>There is no Biblical authority</a:t>
            </a:r>
          </a:p>
        </p:txBody>
      </p:sp>
    </p:spTree>
    <p:extLst>
      <p:ext uri="{BB962C8B-B14F-4D97-AF65-F5344CB8AC3E}">
        <p14:creationId xmlns:p14="http://schemas.microsoft.com/office/powerpoint/2010/main" val="1154157809"/>
      </p:ext>
    </p:extLst>
  </p:cSld>
  <p:clrMapOvr>
    <a:overrideClrMapping bg1="dk1" tx1="lt1" bg2="dk2" tx2="lt2" accent1="accent1" accent2="accent2" accent3="accent3" accent4="accent4" accent5="accent5" accent6="accent6" hlink="hlink" folHlink="folHlink"/>
  </p:clrMapOvr>
  <p:transition spd="slow">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3" name="Picture 5" descr="[Graphic - Fo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2819400" cy="165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5177" name="Picture 9" descr="Copy_of_MVC-005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304800"/>
            <a:ext cx="2514600" cy="17287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5178" name="Text Box 10"/>
          <p:cNvSpPr txBox="1">
            <a:spLocks noChangeArrowheads="1"/>
          </p:cNvSpPr>
          <p:nvPr/>
        </p:nvSpPr>
        <p:spPr bwMode="auto">
          <a:xfrm>
            <a:off x="3276600" y="381000"/>
            <a:ext cx="2971800"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0000"/>
              </a:lnSpc>
              <a:spcBef>
                <a:spcPct val="50000"/>
              </a:spcBef>
            </a:pPr>
            <a:r>
              <a:rPr lang="en-US" sz="3200" b="1">
                <a:latin typeface="Comic Sans MS" pitchFamily="66" charset="0"/>
              </a:rPr>
              <a:t>The Use of a</a:t>
            </a:r>
          </a:p>
          <a:p>
            <a:pPr algn="ctr">
              <a:lnSpc>
                <a:spcPct val="70000"/>
              </a:lnSpc>
              <a:spcBef>
                <a:spcPct val="50000"/>
              </a:spcBef>
            </a:pPr>
            <a:r>
              <a:rPr lang="en-US" sz="3200" b="1">
                <a:latin typeface="Comic Sans MS" pitchFamily="66" charset="0"/>
              </a:rPr>
              <a:t>Church</a:t>
            </a:r>
          </a:p>
          <a:p>
            <a:pPr algn="ctr">
              <a:lnSpc>
                <a:spcPct val="70000"/>
              </a:lnSpc>
              <a:spcBef>
                <a:spcPct val="50000"/>
              </a:spcBef>
            </a:pPr>
            <a:r>
              <a:rPr lang="en-US" sz="3200" b="1">
                <a:latin typeface="Comic Sans MS" pitchFamily="66" charset="0"/>
              </a:rPr>
              <a:t>Kitchen</a:t>
            </a:r>
          </a:p>
        </p:txBody>
      </p:sp>
      <p:sp>
        <p:nvSpPr>
          <p:cNvPr id="135179" name="AutoShape 11"/>
          <p:cNvSpPr>
            <a:spLocks noChangeArrowheads="1"/>
          </p:cNvSpPr>
          <p:nvPr/>
        </p:nvSpPr>
        <p:spPr bwMode="auto">
          <a:xfrm>
            <a:off x="-381000" y="2286000"/>
            <a:ext cx="4876800" cy="3886200"/>
          </a:xfrm>
          <a:prstGeom prst="parallelogram">
            <a:avLst>
              <a:gd name="adj" fmla="val 31373"/>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dirty="0">
                <a:solidFill>
                  <a:srgbClr val="C00000"/>
                </a:solidFill>
                <a:latin typeface="Comic Sans MS" pitchFamily="66" charset="0"/>
              </a:rPr>
              <a:t>     </a:t>
            </a:r>
            <a:r>
              <a:rPr lang="en-US" sz="2400" b="1" u="sng" dirty="0">
                <a:solidFill>
                  <a:srgbClr val="C00000"/>
                </a:solidFill>
                <a:latin typeface="Comic Sans MS" pitchFamily="66" charset="0"/>
              </a:rPr>
              <a:t>Not Talking About:</a:t>
            </a:r>
          </a:p>
          <a:p>
            <a:pPr algn="ctr"/>
            <a:endParaRPr lang="en-US" sz="2400" b="1" u="sng" dirty="0">
              <a:solidFill>
                <a:srgbClr val="0066FF"/>
              </a:solidFill>
              <a:latin typeface="Comic Sans MS" pitchFamily="66" charset="0"/>
            </a:endParaRPr>
          </a:p>
          <a:p>
            <a:pPr algn="ctr">
              <a:buFontTx/>
              <a:buChar char="•"/>
            </a:pPr>
            <a:r>
              <a:rPr lang="en-US" sz="2400" dirty="0"/>
              <a:t> A place to prepare </a:t>
            </a:r>
            <a:r>
              <a:rPr lang="en-US" sz="2400" dirty="0" err="1"/>
              <a:t>LS</a:t>
            </a:r>
            <a:endParaRPr lang="en-US" sz="2400" dirty="0"/>
          </a:p>
          <a:p>
            <a:pPr algn="ctr">
              <a:buFontTx/>
              <a:buChar char="•"/>
            </a:pPr>
            <a:r>
              <a:rPr lang="en-US" sz="2400" dirty="0"/>
              <a:t> Place to wash </a:t>
            </a:r>
            <a:r>
              <a:rPr lang="en-US" sz="2400" dirty="0" err="1"/>
              <a:t>LS</a:t>
            </a:r>
            <a:r>
              <a:rPr lang="en-US" sz="2400" dirty="0"/>
              <a:t> trays</a:t>
            </a:r>
          </a:p>
          <a:p>
            <a:pPr algn="ctr">
              <a:buFontTx/>
              <a:buChar char="•"/>
            </a:pPr>
            <a:r>
              <a:rPr lang="en-US" sz="2400" dirty="0"/>
              <a:t> A place for taking care</a:t>
            </a:r>
            <a:br>
              <a:rPr lang="en-US" sz="2400" dirty="0"/>
            </a:br>
            <a:r>
              <a:rPr lang="en-US" sz="2400" dirty="0"/>
              <a:t>of needy saints</a:t>
            </a:r>
          </a:p>
          <a:p>
            <a:pPr algn="ctr"/>
            <a:endParaRPr lang="en-US" sz="2400" dirty="0"/>
          </a:p>
          <a:p>
            <a:pPr algn="ctr"/>
            <a:endParaRPr lang="en-US" sz="2400" dirty="0"/>
          </a:p>
        </p:txBody>
      </p:sp>
      <p:sp>
        <p:nvSpPr>
          <p:cNvPr id="135180" name="AutoShape 12"/>
          <p:cNvSpPr>
            <a:spLocks noChangeArrowheads="1"/>
          </p:cNvSpPr>
          <p:nvPr/>
        </p:nvSpPr>
        <p:spPr bwMode="auto">
          <a:xfrm flipH="1">
            <a:off x="4572000" y="2286000"/>
            <a:ext cx="4876800" cy="3886200"/>
          </a:xfrm>
          <a:prstGeom prst="parallelogram">
            <a:avLst>
              <a:gd name="adj" fmla="val 31373"/>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u="sng" dirty="0">
                <a:solidFill>
                  <a:srgbClr val="0066FF"/>
                </a:solidFill>
                <a:latin typeface="Comic Sans MS" pitchFamily="66" charset="0"/>
              </a:rPr>
              <a:t>Are Talking About</a:t>
            </a:r>
            <a:r>
              <a:rPr lang="en-US" sz="2400" b="1" u="sng" dirty="0" smtClean="0">
                <a:solidFill>
                  <a:srgbClr val="0066FF"/>
                </a:solidFill>
                <a:latin typeface="Comic Sans MS" pitchFamily="66" charset="0"/>
              </a:rPr>
              <a:t>:</a:t>
            </a:r>
            <a:r>
              <a:rPr lang="en-US" sz="2400" b="1" dirty="0" smtClean="0">
                <a:solidFill>
                  <a:srgbClr val="0066FF"/>
                </a:solidFill>
                <a:latin typeface="Comic Sans MS" pitchFamily="66" charset="0"/>
              </a:rPr>
              <a:t>     </a:t>
            </a:r>
            <a:endParaRPr lang="en-US" sz="2400" b="1" u="sng" dirty="0">
              <a:solidFill>
                <a:srgbClr val="0066FF"/>
              </a:solidFill>
              <a:latin typeface="Comic Sans MS" pitchFamily="66" charset="0"/>
            </a:endParaRPr>
          </a:p>
          <a:p>
            <a:pPr algn="ctr"/>
            <a:endParaRPr lang="en-US" sz="2400" b="1" u="sng" dirty="0">
              <a:solidFill>
                <a:srgbClr val="0066FF"/>
              </a:solidFill>
              <a:latin typeface="Comic Sans MS" pitchFamily="66" charset="0"/>
            </a:endParaRPr>
          </a:p>
          <a:p>
            <a:pPr algn="ctr"/>
            <a:r>
              <a:rPr lang="en-US" sz="2400" dirty="0"/>
              <a:t>Church providing a</a:t>
            </a:r>
          </a:p>
          <a:p>
            <a:pPr algn="ctr"/>
            <a:r>
              <a:rPr lang="en-US" sz="2400" dirty="0"/>
              <a:t>place for meals for</a:t>
            </a:r>
          </a:p>
          <a:p>
            <a:pPr algn="ctr"/>
            <a:r>
              <a:rPr lang="en-US" sz="2400" dirty="0"/>
              <a:t>SOCIAL &amp; </a:t>
            </a:r>
            <a:br>
              <a:rPr lang="en-US" sz="2400" dirty="0"/>
            </a:br>
            <a:r>
              <a:rPr lang="en-US" sz="2400" dirty="0"/>
              <a:t>RECREATIONAL</a:t>
            </a:r>
          </a:p>
          <a:p>
            <a:pPr algn="ctr"/>
            <a:r>
              <a:rPr lang="en-US" sz="2400" dirty="0"/>
              <a:t>PURPOSES.</a:t>
            </a:r>
          </a:p>
          <a:p>
            <a:pPr algn="ctr"/>
            <a:endParaRPr lang="en-US" sz="2400" dirty="0"/>
          </a:p>
          <a:p>
            <a:pPr algn="ctr"/>
            <a:r>
              <a:rPr lang="en-US" sz="2400" dirty="0"/>
              <a:t>     </a:t>
            </a:r>
            <a:r>
              <a:rPr lang="en-US" sz="2400" i="1" dirty="0"/>
              <a:t>Fellowship halls</a:t>
            </a:r>
          </a:p>
          <a:p>
            <a:pPr algn="ctr"/>
            <a:r>
              <a:rPr lang="en-US" sz="2400" i="1" dirty="0"/>
              <a:t>             Family Life Centers</a:t>
            </a:r>
          </a:p>
          <a:p>
            <a:pPr algn="ctr"/>
            <a:r>
              <a:rPr lang="en-US" sz="2400" i="1" dirty="0"/>
              <a:t>             Multi-Purpose </a:t>
            </a:r>
            <a:r>
              <a:rPr lang="en-US" sz="2400" i="1" dirty="0" err="1"/>
              <a:t>Blds</a:t>
            </a:r>
            <a:endParaRPr lang="en-US" sz="2400" i="1"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5179"/>
                                        </p:tgtEl>
                                        <p:attrNameLst>
                                          <p:attrName>style.visibility</p:attrName>
                                        </p:attrNameLst>
                                      </p:cBhvr>
                                      <p:to>
                                        <p:strVal val="visible"/>
                                      </p:to>
                                    </p:set>
                                    <p:animEffect transition="in" filter="wipe(up)">
                                      <p:cBhvr>
                                        <p:cTn id="7" dur="500"/>
                                        <p:tgtEl>
                                          <p:spTgt spid="1351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5180"/>
                                        </p:tgtEl>
                                        <p:attrNameLst>
                                          <p:attrName>style.visibility</p:attrName>
                                        </p:attrNameLst>
                                      </p:cBhvr>
                                      <p:to>
                                        <p:strVal val="visible"/>
                                      </p:to>
                                    </p:set>
                                    <p:animEffect transition="in" filter="wipe(up)">
                                      <p:cBhvr>
                                        <p:cTn id="12" dur="500"/>
                                        <p:tgtEl>
                                          <p:spTgt spid="135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9" grpId="0" animBg="1"/>
      <p:bldP spid="13518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2" name="Rectangle 4"/>
          <p:cNvSpPr>
            <a:spLocks noChangeArrowheads="1"/>
          </p:cNvSpPr>
          <p:nvPr/>
        </p:nvSpPr>
        <p:spPr bwMode="auto">
          <a:xfrm>
            <a:off x="0" y="0"/>
            <a:ext cx="9144000" cy="19050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5400" b="1">
                <a:solidFill>
                  <a:schemeClr val="accent1"/>
                </a:solidFill>
                <a:effectLst>
                  <a:outerShdw blurRad="38100" dist="38100" dir="2700000" algn="tl">
                    <a:srgbClr val="000000"/>
                  </a:outerShdw>
                </a:effectLst>
                <a:latin typeface="Comic Sans MS" pitchFamily="66" charset="0"/>
              </a:rPr>
              <a:t>Eating In The Building</a:t>
            </a:r>
          </a:p>
          <a:p>
            <a:pPr algn="ctr"/>
            <a:r>
              <a:rPr lang="en-US" sz="5400" i="1">
                <a:solidFill>
                  <a:schemeClr val="accent1"/>
                </a:solidFill>
                <a:latin typeface="Comic Sans MS" pitchFamily="66" charset="0"/>
              </a:rPr>
              <a:t>The Issue:</a:t>
            </a:r>
          </a:p>
        </p:txBody>
      </p:sp>
      <p:pic>
        <p:nvPicPr>
          <p:cNvPr id="130053" name="Picture 5" descr="j018920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62050" y="466725"/>
            <a:ext cx="971550" cy="1285875"/>
          </a:xfrm>
          <a:prstGeom prst="rect">
            <a:avLst/>
          </a:prstGeom>
          <a:noFill/>
          <a:extLst>
            <a:ext uri="{909E8E84-426E-40DD-AFC4-6F175D3DCCD1}">
              <a14:hiddenFill xmlns:a14="http://schemas.microsoft.com/office/drawing/2010/main">
                <a:solidFill>
                  <a:srgbClr val="FFFFFF"/>
                </a:solidFill>
              </a14:hiddenFill>
            </a:ext>
          </a:extLst>
        </p:spPr>
      </p:pic>
      <p:pic>
        <p:nvPicPr>
          <p:cNvPr id="130054" name="Picture 6" descr="1_qgdzz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6425" y="914400"/>
            <a:ext cx="892175" cy="990600"/>
          </a:xfrm>
          <a:prstGeom prst="rect">
            <a:avLst/>
          </a:prstGeom>
          <a:noFill/>
          <a:extLst>
            <a:ext uri="{909E8E84-426E-40DD-AFC4-6F175D3DCCD1}">
              <a14:hiddenFill xmlns:a14="http://schemas.microsoft.com/office/drawing/2010/main">
                <a:solidFill>
                  <a:srgbClr val="FFFFFF"/>
                </a:solidFill>
              </a14:hiddenFill>
            </a:ext>
          </a:extLst>
        </p:spPr>
      </p:pic>
      <p:sp>
        <p:nvSpPr>
          <p:cNvPr id="130057" name="Rectangle 9"/>
          <p:cNvSpPr>
            <a:spLocks noChangeArrowheads="1"/>
          </p:cNvSpPr>
          <p:nvPr/>
        </p:nvSpPr>
        <p:spPr bwMode="auto">
          <a:xfrm>
            <a:off x="533400" y="2209800"/>
            <a:ext cx="3352800" cy="4419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lgn="ctr"/>
            <a:r>
              <a:rPr lang="en-US" sz="3200" b="1" u="sng">
                <a:solidFill>
                  <a:schemeClr val="tx2"/>
                </a:solidFill>
                <a:latin typeface="Comic Sans MS" pitchFamily="66" charset="0"/>
              </a:rPr>
              <a:t>Was Not:</a:t>
            </a:r>
          </a:p>
          <a:p>
            <a:pPr marL="342900" indent="-342900" algn="ctr"/>
            <a:endParaRPr lang="en-US" sz="2800">
              <a:solidFill>
                <a:schemeClr val="tx2"/>
              </a:solidFill>
              <a:latin typeface="Comic Sans MS" pitchFamily="66" charset="0"/>
            </a:endParaRPr>
          </a:p>
          <a:p>
            <a:pPr marL="342900" indent="-342900" algn="ctr"/>
            <a:r>
              <a:rPr lang="en-US" sz="2800">
                <a:solidFill>
                  <a:schemeClr val="tx2"/>
                </a:solidFill>
                <a:latin typeface="Comic Sans MS" pitchFamily="66" charset="0"/>
              </a:rPr>
              <a:t>Is the bld. sacred?</a:t>
            </a:r>
          </a:p>
          <a:p>
            <a:pPr marL="342900" indent="-342900" algn="ctr"/>
            <a:endParaRPr lang="en-US" sz="2800">
              <a:solidFill>
                <a:schemeClr val="tx2"/>
              </a:solidFill>
              <a:latin typeface="Comic Sans MS" pitchFamily="66" charset="0"/>
            </a:endParaRPr>
          </a:p>
          <a:p>
            <a:pPr marL="342900" indent="-342900" algn="ctr"/>
            <a:r>
              <a:rPr lang="en-US" sz="2800">
                <a:solidFill>
                  <a:schemeClr val="tx2"/>
                </a:solidFill>
                <a:latin typeface="Comic Sans MS" pitchFamily="66" charset="0"/>
              </a:rPr>
              <a:t>Can one eat inside</a:t>
            </a:r>
          </a:p>
          <a:p>
            <a:pPr marL="342900" indent="-342900" algn="ctr"/>
            <a:r>
              <a:rPr lang="en-US" sz="2800">
                <a:solidFill>
                  <a:schemeClr val="tx2"/>
                </a:solidFill>
                <a:latin typeface="Comic Sans MS" pitchFamily="66" charset="0"/>
              </a:rPr>
              <a:t>the Building?</a:t>
            </a:r>
          </a:p>
          <a:p>
            <a:pPr marL="342900" indent="-342900" algn="ctr"/>
            <a:endParaRPr lang="en-US" sz="2800">
              <a:solidFill>
                <a:schemeClr val="tx2"/>
              </a:solidFill>
              <a:latin typeface="Comic Sans MS" pitchFamily="66" charset="0"/>
            </a:endParaRPr>
          </a:p>
          <a:p>
            <a:pPr marL="342900" indent="-342900" algn="ctr"/>
            <a:r>
              <a:rPr lang="en-US" sz="2800">
                <a:solidFill>
                  <a:schemeClr val="tx2"/>
                </a:solidFill>
                <a:latin typeface="Comic Sans MS" pitchFamily="66" charset="0"/>
              </a:rPr>
              <a:t>Can one eat on</a:t>
            </a:r>
          </a:p>
          <a:p>
            <a:pPr marL="342900" indent="-342900" algn="ctr"/>
            <a:r>
              <a:rPr lang="en-US" sz="2800">
                <a:solidFill>
                  <a:schemeClr val="tx2"/>
                </a:solidFill>
                <a:latin typeface="Comic Sans MS" pitchFamily="66" charset="0"/>
              </a:rPr>
              <a:t>church property?</a:t>
            </a:r>
          </a:p>
        </p:txBody>
      </p:sp>
      <p:sp>
        <p:nvSpPr>
          <p:cNvPr id="130058" name="Rectangle 10"/>
          <p:cNvSpPr>
            <a:spLocks noChangeArrowheads="1"/>
          </p:cNvSpPr>
          <p:nvPr/>
        </p:nvSpPr>
        <p:spPr bwMode="auto">
          <a:xfrm>
            <a:off x="4953000" y="2209800"/>
            <a:ext cx="3352800" cy="4419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lgn="ctr"/>
            <a:r>
              <a:rPr lang="en-US" sz="3200" b="1" u="sng" dirty="0">
                <a:solidFill>
                  <a:schemeClr val="tx2"/>
                </a:solidFill>
                <a:latin typeface="Comic Sans MS" pitchFamily="66" charset="0"/>
              </a:rPr>
              <a:t>Was &amp; Is:</a:t>
            </a:r>
          </a:p>
          <a:p>
            <a:pPr marL="342900" indent="-342900" algn="ctr"/>
            <a:endParaRPr lang="en-US" sz="2800" dirty="0">
              <a:solidFill>
                <a:schemeClr val="tx2"/>
              </a:solidFill>
              <a:latin typeface="Comic Sans MS" pitchFamily="66" charset="0"/>
            </a:endParaRPr>
          </a:p>
          <a:p>
            <a:pPr marL="342900" indent="-342900" algn="ctr"/>
            <a:r>
              <a:rPr lang="en-US" sz="2800" dirty="0">
                <a:solidFill>
                  <a:schemeClr val="tx2"/>
                </a:solidFill>
                <a:latin typeface="Comic Sans MS" pitchFamily="66" charset="0"/>
              </a:rPr>
              <a:t>Can the church</a:t>
            </a:r>
          </a:p>
          <a:p>
            <a:pPr marL="342900" indent="-342900" algn="ctr"/>
            <a:r>
              <a:rPr lang="en-US" sz="2800" dirty="0">
                <a:solidFill>
                  <a:schemeClr val="tx2"/>
                </a:solidFill>
                <a:latin typeface="Comic Sans MS" pitchFamily="66" charset="0"/>
              </a:rPr>
              <a:t>sponsor a common</a:t>
            </a:r>
          </a:p>
          <a:p>
            <a:pPr marL="342900" indent="-342900" algn="ctr"/>
            <a:r>
              <a:rPr lang="en-US" sz="2800" dirty="0">
                <a:solidFill>
                  <a:schemeClr val="tx2"/>
                </a:solidFill>
                <a:latin typeface="Comic Sans MS" pitchFamily="66" charset="0"/>
              </a:rPr>
              <a:t>meal for </a:t>
            </a:r>
            <a:r>
              <a:rPr lang="en-US" sz="2800" dirty="0">
                <a:solidFill>
                  <a:srgbClr val="C00000"/>
                </a:solidFill>
                <a:latin typeface="Comic Sans MS" pitchFamily="66" charset="0"/>
              </a:rPr>
              <a:t>social</a:t>
            </a:r>
          </a:p>
          <a:p>
            <a:pPr marL="342900" indent="-342900" algn="ctr"/>
            <a:r>
              <a:rPr lang="en-US" sz="2800" dirty="0">
                <a:solidFill>
                  <a:schemeClr val="tx2"/>
                </a:solidFill>
                <a:latin typeface="Comic Sans MS" pitchFamily="66" charset="0"/>
              </a:rPr>
              <a:t>and </a:t>
            </a:r>
            <a:r>
              <a:rPr lang="en-US" sz="2800" dirty="0">
                <a:solidFill>
                  <a:srgbClr val="C00000"/>
                </a:solidFill>
                <a:latin typeface="Comic Sans MS" pitchFamily="66" charset="0"/>
              </a:rPr>
              <a:t>recreational</a:t>
            </a:r>
          </a:p>
          <a:p>
            <a:pPr marL="342900" indent="-342900" algn="ctr"/>
            <a:r>
              <a:rPr lang="en-US" sz="2800" dirty="0">
                <a:solidFill>
                  <a:schemeClr val="tx2"/>
                </a:solidFill>
                <a:latin typeface="Comic Sans MS" pitchFamily="66" charset="0"/>
              </a:rPr>
              <a:t>purposes?</a:t>
            </a:r>
          </a:p>
          <a:p>
            <a:pPr marL="342900" indent="-342900" algn="ctr"/>
            <a:endParaRPr lang="en-US" sz="2800" dirty="0">
              <a:solidFill>
                <a:schemeClr val="tx2"/>
              </a:solidFill>
              <a:latin typeface="Comic Sans MS" pitchFamily="66" charset="0"/>
            </a:endParaRPr>
          </a:p>
          <a:p>
            <a:pPr marL="342900" indent="-342900" algn="ctr"/>
            <a:endParaRPr lang="en-US" sz="2800" dirty="0">
              <a:solidFill>
                <a:schemeClr val="tx2"/>
              </a:solidFill>
              <a:latin typeface="Comic Sans MS" pitchFamily="66" charset="0"/>
            </a:endParaRPr>
          </a:p>
        </p:txBody>
      </p:sp>
      <p:sp>
        <p:nvSpPr>
          <p:cNvPr id="130059" name="AutoShape 11"/>
          <p:cNvSpPr>
            <a:spLocks noChangeArrowheads="1"/>
          </p:cNvSpPr>
          <p:nvPr/>
        </p:nvSpPr>
        <p:spPr bwMode="auto">
          <a:xfrm>
            <a:off x="4038600" y="4038600"/>
            <a:ext cx="762000" cy="533400"/>
          </a:xfrm>
          <a:prstGeom prst="leftRightArrow">
            <a:avLst>
              <a:gd name="adj1" fmla="val 50000"/>
              <a:gd name="adj2" fmla="val 28571"/>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0057"/>
                                        </p:tgtEl>
                                        <p:attrNameLst>
                                          <p:attrName>style.visibility</p:attrName>
                                        </p:attrNameLst>
                                      </p:cBhvr>
                                      <p:to>
                                        <p:strVal val="visible"/>
                                      </p:to>
                                    </p:set>
                                    <p:animEffect transition="in" filter="fade">
                                      <p:cBhvr>
                                        <p:cTn id="7" dur="2000"/>
                                        <p:tgtEl>
                                          <p:spTgt spid="1300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0058"/>
                                        </p:tgtEl>
                                        <p:attrNameLst>
                                          <p:attrName>style.visibility</p:attrName>
                                        </p:attrNameLst>
                                      </p:cBhvr>
                                      <p:to>
                                        <p:strVal val="visible"/>
                                      </p:to>
                                    </p:set>
                                    <p:animEffect transition="in" filter="fade">
                                      <p:cBhvr>
                                        <p:cTn id="12" dur="2000"/>
                                        <p:tgtEl>
                                          <p:spTgt spid="130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7" grpId="0" animBg="1"/>
      <p:bldP spid="13005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8" name="Text Box 4"/>
          <p:cNvSpPr txBox="1">
            <a:spLocks noChangeArrowheads="1"/>
          </p:cNvSpPr>
          <p:nvPr/>
        </p:nvSpPr>
        <p:spPr bwMode="auto">
          <a:xfrm>
            <a:off x="457200" y="381000"/>
            <a:ext cx="6096000" cy="1104900"/>
          </a:xfrm>
          <a:prstGeom prst="rect">
            <a:avLst/>
          </a:prstGeom>
          <a:solidFill>
            <a:srgbClr val="0066FF"/>
          </a:solidFill>
          <a:ln w="38100" cmpd="dbl">
            <a:solidFill>
              <a:schemeClr val="tx1"/>
            </a:solidFill>
            <a:miter lim="800000"/>
            <a:headEnd/>
            <a:tailEnd/>
          </a:ln>
          <a:effectLst>
            <a:outerShdw dist="161645" dir="2700000" algn="ctr" rotWithShape="0">
              <a:schemeClr val="tx2">
                <a:alpha val="50000"/>
              </a:schemeClr>
            </a:outerShdw>
          </a:effectLst>
        </p:spPr>
        <p:txBody>
          <a:bodyPr>
            <a:spAutoFit/>
          </a:bodyPr>
          <a:lstStyle/>
          <a:p>
            <a:pPr algn="ctr"/>
            <a:r>
              <a:rPr lang="en-US" sz="3200" b="1" i="1">
                <a:solidFill>
                  <a:schemeClr val="bg1"/>
                </a:solidFill>
                <a:effectLst>
                  <a:outerShdw blurRad="38100" dist="38100" dir="2700000" algn="tl">
                    <a:srgbClr val="000000"/>
                  </a:outerShdw>
                </a:effectLst>
              </a:rPr>
              <a:t>Why we do not have</a:t>
            </a:r>
          </a:p>
          <a:p>
            <a:pPr algn="ctr"/>
            <a:r>
              <a:rPr lang="en-US" sz="3200" b="1" i="1">
                <a:solidFill>
                  <a:schemeClr val="bg1"/>
                </a:solidFill>
                <a:effectLst>
                  <a:outerShdw blurRad="38100" dist="38100" dir="2700000" algn="tl">
                    <a:srgbClr val="000000"/>
                  </a:outerShdw>
                </a:effectLst>
              </a:rPr>
              <a:t>  a church kitchen</a:t>
            </a:r>
          </a:p>
        </p:txBody>
      </p:sp>
      <p:pic>
        <p:nvPicPr>
          <p:cNvPr id="129029" name="Picture 5" descr="j023776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228600"/>
            <a:ext cx="1743075" cy="1752600"/>
          </a:xfrm>
          <a:prstGeom prst="rect">
            <a:avLst/>
          </a:prstGeom>
          <a:noFill/>
          <a:extLst>
            <a:ext uri="{909E8E84-426E-40DD-AFC4-6F175D3DCCD1}">
              <a14:hiddenFill xmlns:a14="http://schemas.microsoft.com/office/drawing/2010/main">
                <a:solidFill>
                  <a:srgbClr val="FFFFFF"/>
                </a:solidFill>
              </a14:hiddenFill>
            </a:ext>
          </a:extLst>
        </p:spPr>
      </p:pic>
      <p:sp>
        <p:nvSpPr>
          <p:cNvPr id="129033" name="Text Box 9"/>
          <p:cNvSpPr txBox="1">
            <a:spLocks noChangeArrowheads="1"/>
          </p:cNvSpPr>
          <p:nvPr/>
        </p:nvSpPr>
        <p:spPr bwMode="auto">
          <a:xfrm>
            <a:off x="914400" y="2057400"/>
            <a:ext cx="7696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latin typeface="Comic Sans MS" pitchFamily="66" charset="0"/>
              </a:rPr>
              <a:t>I. 	No Bible Authority For it</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29033"/>
                                        </p:tgtEl>
                                        <p:attrNameLst>
                                          <p:attrName>style.visibility</p:attrName>
                                        </p:attrNameLst>
                                      </p:cBhvr>
                                      <p:to>
                                        <p:strVal val="visible"/>
                                      </p:to>
                                    </p:set>
                                    <p:anim calcmode="lin" valueType="num">
                                      <p:cBhvr>
                                        <p:cTn id="7" dur="1000" fill="hold"/>
                                        <p:tgtEl>
                                          <p:spTgt spid="129033"/>
                                        </p:tgtEl>
                                        <p:attrNameLst>
                                          <p:attrName>ppt_w</p:attrName>
                                        </p:attrNameLst>
                                      </p:cBhvr>
                                      <p:tavLst>
                                        <p:tav tm="0">
                                          <p:val>
                                            <p:fltVal val="0"/>
                                          </p:val>
                                        </p:tav>
                                        <p:tav tm="100000">
                                          <p:val>
                                            <p:strVal val="#ppt_w"/>
                                          </p:val>
                                        </p:tav>
                                      </p:tavLst>
                                    </p:anim>
                                    <p:anim calcmode="lin" valueType="num">
                                      <p:cBhvr>
                                        <p:cTn id="8" dur="1000" fill="hold"/>
                                        <p:tgtEl>
                                          <p:spTgt spid="129033"/>
                                        </p:tgtEl>
                                        <p:attrNameLst>
                                          <p:attrName>ppt_h</p:attrName>
                                        </p:attrNameLst>
                                      </p:cBhvr>
                                      <p:tavLst>
                                        <p:tav tm="0">
                                          <p:val>
                                            <p:fltVal val="0"/>
                                          </p:val>
                                        </p:tav>
                                        <p:tav tm="100000">
                                          <p:val>
                                            <p:strVal val="#ppt_h"/>
                                          </p:val>
                                        </p:tav>
                                      </p:tavLst>
                                    </p:anim>
                                    <p:anim calcmode="lin" valueType="num">
                                      <p:cBhvr>
                                        <p:cTn id="9" dur="1000" fill="hold"/>
                                        <p:tgtEl>
                                          <p:spTgt spid="12903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903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Oval 2"/>
          <p:cNvSpPr>
            <a:spLocks noChangeArrowheads="1"/>
          </p:cNvSpPr>
          <p:nvPr/>
        </p:nvSpPr>
        <p:spPr bwMode="auto">
          <a:xfrm>
            <a:off x="152400" y="152400"/>
            <a:ext cx="8839200" cy="1143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1">
                <a:effectLst>
                  <a:outerShdw blurRad="38100" dist="38100" dir="2700000" algn="tl">
                    <a:srgbClr val="FFFFFF"/>
                  </a:outerShdw>
                </a:effectLst>
                <a:latin typeface="Tahoma" pitchFamily="34" charset="0"/>
              </a:rPr>
              <a:t>How To Determine What Is</a:t>
            </a:r>
          </a:p>
          <a:p>
            <a:pPr algn="ctr" eaLnBrk="0" hangingPunct="0"/>
            <a:r>
              <a:rPr lang="en-US" sz="2800" b="1">
                <a:effectLst>
                  <a:outerShdw blurRad="38100" dist="38100" dir="2700000" algn="tl">
                    <a:srgbClr val="FFFFFF"/>
                  </a:outerShdw>
                </a:effectLst>
                <a:latin typeface="Tahoma" pitchFamily="34" charset="0"/>
              </a:rPr>
              <a:t>Authorized</a:t>
            </a:r>
          </a:p>
        </p:txBody>
      </p:sp>
      <p:grpSp>
        <p:nvGrpSpPr>
          <p:cNvPr id="140291" name="Group 3"/>
          <p:cNvGrpSpPr>
            <a:grpSpLocks/>
          </p:cNvGrpSpPr>
          <p:nvPr/>
        </p:nvGrpSpPr>
        <p:grpSpPr bwMode="auto">
          <a:xfrm>
            <a:off x="3048000" y="2438400"/>
            <a:ext cx="3124200" cy="3935413"/>
            <a:chOff x="1920" y="1536"/>
            <a:chExt cx="1968" cy="2479"/>
          </a:xfrm>
        </p:grpSpPr>
        <p:sp>
          <p:nvSpPr>
            <p:cNvPr id="140292" name="Text Box 4"/>
            <p:cNvSpPr txBox="1">
              <a:spLocks noChangeArrowheads="1"/>
            </p:cNvSpPr>
            <p:nvPr/>
          </p:nvSpPr>
          <p:spPr bwMode="auto">
            <a:xfrm>
              <a:off x="1920" y="1536"/>
              <a:ext cx="1968" cy="2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2800">
                  <a:latin typeface="Tahoma" pitchFamily="34" charset="0"/>
                </a:rPr>
                <a:t>Command/</a:t>
              </a:r>
            </a:p>
            <a:p>
              <a:pPr algn="ctr" eaLnBrk="0" hangingPunct="0"/>
              <a:r>
                <a:rPr lang="en-US" sz="2800">
                  <a:latin typeface="Tahoma" pitchFamily="34" charset="0"/>
                </a:rPr>
                <a:t>Direct</a:t>
              </a:r>
            </a:p>
            <a:p>
              <a:pPr algn="ctr" eaLnBrk="0" hangingPunct="0"/>
              <a:r>
                <a:rPr lang="en-US" sz="2800">
                  <a:latin typeface="Tahoma" pitchFamily="34" charset="0"/>
                </a:rPr>
                <a:t>Statement</a:t>
              </a:r>
            </a:p>
            <a:p>
              <a:pPr algn="ctr" eaLnBrk="0" hangingPunct="0"/>
              <a:endParaRPr lang="en-US" sz="2800">
                <a:latin typeface="Tahoma" pitchFamily="34" charset="0"/>
              </a:endParaRPr>
            </a:p>
            <a:p>
              <a:pPr algn="ctr" eaLnBrk="0" hangingPunct="0"/>
              <a:r>
                <a:rPr lang="en-US" sz="2800">
                  <a:latin typeface="Tahoma" pitchFamily="34" charset="0"/>
                </a:rPr>
                <a:t>Approved</a:t>
              </a:r>
            </a:p>
            <a:p>
              <a:pPr algn="ctr" eaLnBrk="0" hangingPunct="0"/>
              <a:r>
                <a:rPr lang="en-US" sz="2800">
                  <a:latin typeface="Tahoma" pitchFamily="34" charset="0"/>
                </a:rPr>
                <a:t>Example</a:t>
              </a:r>
            </a:p>
            <a:p>
              <a:pPr algn="ctr" eaLnBrk="0" hangingPunct="0"/>
              <a:endParaRPr lang="en-US" sz="2800">
                <a:latin typeface="Tahoma" pitchFamily="34" charset="0"/>
              </a:endParaRPr>
            </a:p>
            <a:p>
              <a:pPr algn="ctr" eaLnBrk="0" hangingPunct="0"/>
              <a:r>
                <a:rPr lang="en-US" sz="2800">
                  <a:latin typeface="Tahoma" pitchFamily="34" charset="0"/>
                </a:rPr>
                <a:t>Necessary</a:t>
              </a:r>
            </a:p>
            <a:p>
              <a:pPr algn="ctr" eaLnBrk="0" hangingPunct="0"/>
              <a:r>
                <a:rPr lang="en-US" sz="2800">
                  <a:latin typeface="Tahoma" pitchFamily="34" charset="0"/>
                </a:rPr>
                <a:t>Inference</a:t>
              </a:r>
            </a:p>
          </p:txBody>
        </p:sp>
        <p:sp>
          <p:nvSpPr>
            <p:cNvPr id="140293" name="AutoShape 5"/>
            <p:cNvSpPr>
              <a:spLocks noChangeArrowheads="1"/>
            </p:cNvSpPr>
            <p:nvPr/>
          </p:nvSpPr>
          <p:spPr bwMode="auto">
            <a:xfrm>
              <a:off x="3504" y="1872"/>
              <a:ext cx="240" cy="192"/>
            </a:xfrm>
            <a:prstGeom prst="chevron">
              <a:avLst>
                <a:gd name="adj" fmla="val 7031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294" name="AutoShape 6"/>
            <p:cNvSpPr>
              <a:spLocks noChangeArrowheads="1"/>
            </p:cNvSpPr>
            <p:nvPr/>
          </p:nvSpPr>
          <p:spPr bwMode="auto">
            <a:xfrm>
              <a:off x="3504" y="2832"/>
              <a:ext cx="240" cy="192"/>
            </a:xfrm>
            <a:prstGeom prst="chevron">
              <a:avLst>
                <a:gd name="adj" fmla="val 7031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295" name="AutoShape 7"/>
            <p:cNvSpPr>
              <a:spLocks noChangeArrowheads="1"/>
            </p:cNvSpPr>
            <p:nvPr/>
          </p:nvSpPr>
          <p:spPr bwMode="auto">
            <a:xfrm>
              <a:off x="3504" y="3600"/>
              <a:ext cx="240" cy="192"/>
            </a:xfrm>
            <a:prstGeom prst="chevron">
              <a:avLst>
                <a:gd name="adj" fmla="val 7031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296" name="AutoShape 8"/>
            <p:cNvSpPr>
              <a:spLocks noChangeArrowheads="1"/>
            </p:cNvSpPr>
            <p:nvPr/>
          </p:nvSpPr>
          <p:spPr bwMode="auto">
            <a:xfrm flipH="1">
              <a:off x="1968" y="1872"/>
              <a:ext cx="240" cy="192"/>
            </a:xfrm>
            <a:prstGeom prst="chevron">
              <a:avLst>
                <a:gd name="adj" fmla="val 7031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297" name="AutoShape 9"/>
            <p:cNvSpPr>
              <a:spLocks noChangeArrowheads="1"/>
            </p:cNvSpPr>
            <p:nvPr/>
          </p:nvSpPr>
          <p:spPr bwMode="auto">
            <a:xfrm flipH="1">
              <a:off x="1968" y="2832"/>
              <a:ext cx="240" cy="192"/>
            </a:xfrm>
            <a:prstGeom prst="chevron">
              <a:avLst>
                <a:gd name="adj" fmla="val 7031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298" name="AutoShape 10"/>
            <p:cNvSpPr>
              <a:spLocks noChangeArrowheads="1"/>
            </p:cNvSpPr>
            <p:nvPr/>
          </p:nvSpPr>
          <p:spPr bwMode="auto">
            <a:xfrm flipH="1">
              <a:off x="1968" y="3600"/>
              <a:ext cx="240" cy="192"/>
            </a:xfrm>
            <a:prstGeom prst="chevron">
              <a:avLst>
                <a:gd name="adj" fmla="val 7031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0299" name="Group 11"/>
          <p:cNvGrpSpPr>
            <a:grpSpLocks/>
          </p:cNvGrpSpPr>
          <p:nvPr/>
        </p:nvGrpSpPr>
        <p:grpSpPr bwMode="auto">
          <a:xfrm>
            <a:off x="228600" y="1665288"/>
            <a:ext cx="2743200" cy="4887912"/>
            <a:chOff x="144" y="1049"/>
            <a:chExt cx="1728" cy="3079"/>
          </a:xfrm>
        </p:grpSpPr>
        <p:sp>
          <p:nvSpPr>
            <p:cNvPr id="140300" name="Rectangle 12"/>
            <p:cNvSpPr>
              <a:spLocks noChangeArrowheads="1"/>
            </p:cNvSpPr>
            <p:nvPr/>
          </p:nvSpPr>
          <p:spPr bwMode="auto">
            <a:xfrm>
              <a:off x="144" y="1632"/>
              <a:ext cx="1728" cy="2496"/>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lgn="ctr" eaLnBrk="0" hangingPunct="0"/>
              <a:r>
                <a:rPr lang="en-US" sz="2800">
                  <a:solidFill>
                    <a:srgbClr val="FFFF00"/>
                  </a:solidFill>
                  <a:latin typeface="Tahoma" pitchFamily="34" charset="0"/>
                </a:rPr>
                <a:t>vv. 13-21</a:t>
              </a:r>
            </a:p>
            <a:p>
              <a:pPr marL="342900" indent="-342900" algn="ctr" eaLnBrk="0" hangingPunct="0">
                <a:buFontTx/>
                <a:buAutoNum type="arabicPeriod"/>
              </a:pPr>
              <a:endParaRPr lang="en-US" sz="2800">
                <a:solidFill>
                  <a:srgbClr val="FFFF00"/>
                </a:solidFill>
                <a:latin typeface="Tahoma" pitchFamily="34" charset="0"/>
              </a:endParaRPr>
            </a:p>
            <a:p>
              <a:pPr marL="342900" indent="-342900" algn="ctr" eaLnBrk="0" hangingPunct="0">
                <a:buFontTx/>
                <a:buAutoNum type="arabicPeriod"/>
              </a:pPr>
              <a:endParaRPr lang="en-US" sz="2800">
                <a:solidFill>
                  <a:srgbClr val="FFFF00"/>
                </a:solidFill>
                <a:latin typeface="Tahoma" pitchFamily="34" charset="0"/>
              </a:endParaRPr>
            </a:p>
            <a:p>
              <a:pPr marL="342900" indent="-342900" algn="ctr" eaLnBrk="0" hangingPunct="0"/>
              <a:r>
                <a:rPr lang="en-US" sz="2800">
                  <a:solidFill>
                    <a:srgbClr val="FFFF00"/>
                  </a:solidFill>
                  <a:latin typeface="Tahoma" pitchFamily="34" charset="0"/>
                </a:rPr>
                <a:t>v. 12</a:t>
              </a:r>
            </a:p>
            <a:p>
              <a:pPr marL="342900" indent="-342900" algn="ctr" eaLnBrk="0" hangingPunct="0">
                <a:buFontTx/>
                <a:buAutoNum type="arabicPeriod"/>
              </a:pPr>
              <a:endParaRPr lang="en-US" sz="2800">
                <a:solidFill>
                  <a:srgbClr val="FFFF00"/>
                </a:solidFill>
                <a:latin typeface="Tahoma" pitchFamily="34" charset="0"/>
              </a:endParaRPr>
            </a:p>
            <a:p>
              <a:pPr marL="342900" indent="-342900" algn="ctr" eaLnBrk="0" hangingPunct="0">
                <a:buFontTx/>
                <a:buAutoNum type="arabicPeriod"/>
              </a:pPr>
              <a:endParaRPr lang="en-US" sz="2800">
                <a:solidFill>
                  <a:srgbClr val="FFFF00"/>
                </a:solidFill>
                <a:latin typeface="Tahoma" pitchFamily="34" charset="0"/>
              </a:endParaRPr>
            </a:p>
            <a:p>
              <a:pPr marL="342900" indent="-342900" algn="ctr" eaLnBrk="0" hangingPunct="0"/>
              <a:r>
                <a:rPr lang="en-US" sz="2800">
                  <a:solidFill>
                    <a:srgbClr val="FFFF00"/>
                  </a:solidFill>
                  <a:latin typeface="Tahoma" pitchFamily="34" charset="0"/>
                </a:rPr>
                <a:t>vv. 7-11</a:t>
              </a:r>
            </a:p>
          </p:txBody>
        </p:sp>
        <p:sp>
          <p:nvSpPr>
            <p:cNvPr id="140301" name="Text Box 13"/>
            <p:cNvSpPr txBox="1">
              <a:spLocks noChangeArrowheads="1"/>
            </p:cNvSpPr>
            <p:nvPr/>
          </p:nvSpPr>
          <p:spPr bwMode="auto">
            <a:xfrm>
              <a:off x="288" y="1049"/>
              <a:ext cx="1401"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800" b="1"/>
                <a:t>Acts 15</a:t>
              </a:r>
            </a:p>
            <a:p>
              <a:pPr algn="ctr" eaLnBrk="0" hangingPunct="0"/>
              <a:r>
                <a:rPr lang="en-US" sz="2800" i="1"/>
                <a:t>Circumcision</a:t>
              </a:r>
            </a:p>
          </p:txBody>
        </p:sp>
      </p:grpSp>
      <p:grpSp>
        <p:nvGrpSpPr>
          <p:cNvPr id="140302" name="Group 14"/>
          <p:cNvGrpSpPr>
            <a:grpSpLocks/>
          </p:cNvGrpSpPr>
          <p:nvPr/>
        </p:nvGrpSpPr>
        <p:grpSpPr bwMode="auto">
          <a:xfrm>
            <a:off x="6172200" y="1600200"/>
            <a:ext cx="2743200" cy="4887913"/>
            <a:chOff x="144" y="1049"/>
            <a:chExt cx="1728" cy="3079"/>
          </a:xfrm>
        </p:grpSpPr>
        <p:sp>
          <p:nvSpPr>
            <p:cNvPr id="140303" name="Rectangle 15"/>
            <p:cNvSpPr>
              <a:spLocks noChangeArrowheads="1"/>
            </p:cNvSpPr>
            <p:nvPr/>
          </p:nvSpPr>
          <p:spPr bwMode="auto">
            <a:xfrm>
              <a:off x="144" y="1632"/>
              <a:ext cx="1728" cy="2496"/>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lgn="ctr" eaLnBrk="0" hangingPunct="0"/>
              <a:r>
                <a:rPr lang="en-US" sz="2800">
                  <a:latin typeface="Tahoma" pitchFamily="34" charset="0"/>
                </a:rPr>
                <a:t>Observance</a:t>
              </a:r>
            </a:p>
            <a:p>
              <a:pPr marL="342900" indent="-342900" algn="ctr" eaLnBrk="0" hangingPunct="0"/>
              <a:r>
                <a:rPr lang="en-US" sz="2400" i="1">
                  <a:solidFill>
                    <a:schemeClr val="folHlink"/>
                  </a:solidFill>
                  <a:latin typeface="Tahoma" pitchFamily="34" charset="0"/>
                </a:rPr>
                <a:t>1 Cor. 11:23-24</a:t>
              </a:r>
            </a:p>
            <a:p>
              <a:pPr marL="342900" indent="-342900" algn="ctr" eaLnBrk="0" hangingPunct="0"/>
              <a:endParaRPr lang="en-US" sz="2800">
                <a:latin typeface="Tahoma" pitchFamily="34" charset="0"/>
              </a:endParaRPr>
            </a:p>
            <a:p>
              <a:pPr marL="342900" indent="-342900" algn="ctr" eaLnBrk="0" hangingPunct="0"/>
              <a:r>
                <a:rPr lang="en-US" sz="2800">
                  <a:latin typeface="Tahoma" pitchFamily="34" charset="0"/>
                </a:rPr>
                <a:t>Time of Ob.</a:t>
              </a:r>
            </a:p>
            <a:p>
              <a:pPr marL="342900" indent="-342900" algn="ctr" eaLnBrk="0" hangingPunct="0"/>
              <a:r>
                <a:rPr lang="en-US" sz="2400" i="1">
                  <a:solidFill>
                    <a:schemeClr val="folHlink"/>
                  </a:solidFill>
                  <a:latin typeface="Tahoma" pitchFamily="34" charset="0"/>
                </a:rPr>
                <a:t>Acts 20:7</a:t>
              </a:r>
            </a:p>
            <a:p>
              <a:pPr marL="342900" indent="-342900" algn="ctr" eaLnBrk="0" hangingPunct="0"/>
              <a:endParaRPr lang="en-US" sz="2800">
                <a:latin typeface="Tahoma" pitchFamily="34" charset="0"/>
              </a:endParaRPr>
            </a:p>
            <a:p>
              <a:pPr marL="342900" indent="-342900" algn="ctr" eaLnBrk="0" hangingPunct="0"/>
              <a:r>
                <a:rPr lang="en-US" sz="2800">
                  <a:latin typeface="Tahoma" pitchFamily="34" charset="0"/>
                </a:rPr>
                <a:t>Frequency</a:t>
              </a:r>
            </a:p>
            <a:p>
              <a:pPr marL="342900" indent="-342900" algn="ctr" eaLnBrk="0" hangingPunct="0"/>
              <a:r>
                <a:rPr lang="en-US" sz="2400" i="1">
                  <a:solidFill>
                    <a:schemeClr val="folHlink"/>
                  </a:solidFill>
                  <a:latin typeface="Tahoma" pitchFamily="34" charset="0"/>
                </a:rPr>
                <a:t>Acts 20:7</a:t>
              </a:r>
            </a:p>
          </p:txBody>
        </p:sp>
        <p:sp>
          <p:nvSpPr>
            <p:cNvPr id="140304" name="Text Box 16"/>
            <p:cNvSpPr txBox="1">
              <a:spLocks noChangeArrowheads="1"/>
            </p:cNvSpPr>
            <p:nvPr/>
          </p:nvSpPr>
          <p:spPr bwMode="auto">
            <a:xfrm>
              <a:off x="233" y="1049"/>
              <a:ext cx="1514"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800" b="1"/>
                <a:t>Illustracted</a:t>
              </a:r>
            </a:p>
            <a:p>
              <a:pPr algn="ctr" eaLnBrk="0" hangingPunct="0"/>
              <a:r>
                <a:rPr lang="en-US" sz="2800" i="1"/>
                <a:t>Lord’s Supper</a:t>
              </a:r>
            </a:p>
          </p:txBody>
        </p:sp>
      </p:gr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0291"/>
                                        </p:tgtEl>
                                        <p:attrNameLst>
                                          <p:attrName>style.visibility</p:attrName>
                                        </p:attrNameLst>
                                      </p:cBhvr>
                                      <p:to>
                                        <p:strVal val="visible"/>
                                      </p:to>
                                    </p:set>
                                    <p:anim calcmode="lin" valueType="num">
                                      <p:cBhvr additive="base">
                                        <p:cTn id="7" dur="500" fill="hold"/>
                                        <p:tgtEl>
                                          <p:spTgt spid="140291"/>
                                        </p:tgtEl>
                                        <p:attrNameLst>
                                          <p:attrName>ppt_x</p:attrName>
                                        </p:attrNameLst>
                                      </p:cBhvr>
                                      <p:tavLst>
                                        <p:tav tm="0">
                                          <p:val>
                                            <p:strVal val="#ppt_x"/>
                                          </p:val>
                                        </p:tav>
                                        <p:tav tm="100000">
                                          <p:val>
                                            <p:strVal val="#ppt_x"/>
                                          </p:val>
                                        </p:tav>
                                      </p:tavLst>
                                    </p:anim>
                                    <p:anim calcmode="lin" valueType="num">
                                      <p:cBhvr additive="base">
                                        <p:cTn id="8" dur="500" fill="hold"/>
                                        <p:tgtEl>
                                          <p:spTgt spid="14029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40299"/>
                                        </p:tgtEl>
                                        <p:attrNameLst>
                                          <p:attrName>style.visibility</p:attrName>
                                        </p:attrNameLst>
                                      </p:cBhvr>
                                      <p:to>
                                        <p:strVal val="visible"/>
                                      </p:to>
                                    </p:set>
                                    <p:anim calcmode="lin" valueType="num">
                                      <p:cBhvr additive="base">
                                        <p:cTn id="13" dur="500" fill="hold"/>
                                        <p:tgtEl>
                                          <p:spTgt spid="140299"/>
                                        </p:tgtEl>
                                        <p:attrNameLst>
                                          <p:attrName>ppt_x</p:attrName>
                                        </p:attrNameLst>
                                      </p:cBhvr>
                                      <p:tavLst>
                                        <p:tav tm="0">
                                          <p:val>
                                            <p:strVal val="0-#ppt_w/2"/>
                                          </p:val>
                                        </p:tav>
                                        <p:tav tm="100000">
                                          <p:val>
                                            <p:strVal val="#ppt_x"/>
                                          </p:val>
                                        </p:tav>
                                      </p:tavLst>
                                    </p:anim>
                                    <p:anim calcmode="lin" valueType="num">
                                      <p:cBhvr additive="base">
                                        <p:cTn id="14" dur="500" fill="hold"/>
                                        <p:tgtEl>
                                          <p:spTgt spid="14029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40302"/>
                                        </p:tgtEl>
                                        <p:attrNameLst>
                                          <p:attrName>style.visibility</p:attrName>
                                        </p:attrNameLst>
                                      </p:cBhvr>
                                      <p:to>
                                        <p:strVal val="visible"/>
                                      </p:to>
                                    </p:set>
                                    <p:anim calcmode="lin" valueType="num">
                                      <p:cBhvr additive="base">
                                        <p:cTn id="19" dur="500" fill="hold"/>
                                        <p:tgtEl>
                                          <p:spTgt spid="140302"/>
                                        </p:tgtEl>
                                        <p:attrNameLst>
                                          <p:attrName>ppt_x</p:attrName>
                                        </p:attrNameLst>
                                      </p:cBhvr>
                                      <p:tavLst>
                                        <p:tav tm="0">
                                          <p:val>
                                            <p:strVal val="1+#ppt_w/2"/>
                                          </p:val>
                                        </p:tav>
                                        <p:tav tm="100000">
                                          <p:val>
                                            <p:strVal val="#ppt_x"/>
                                          </p:val>
                                        </p:tav>
                                      </p:tavLst>
                                    </p:anim>
                                    <p:anim calcmode="lin" valueType="num">
                                      <p:cBhvr additive="base">
                                        <p:cTn id="20" dur="500" fill="hold"/>
                                        <p:tgtEl>
                                          <p:spTgt spid="1403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9577</TotalTime>
  <Words>2156</Words>
  <Application>Microsoft Office PowerPoint</Application>
  <PresentationFormat>On-screen Show (4:3)</PresentationFormat>
  <Paragraphs>220</Paragraphs>
  <Slides>27</Slides>
  <Notes>2</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27</vt:i4>
      </vt:variant>
    </vt:vector>
  </HeadingPairs>
  <TitlesOfParts>
    <vt:vector size="41" baseType="lpstr">
      <vt:lpstr>Arial</vt:lpstr>
      <vt:lpstr>Comic Sans MS</vt:lpstr>
      <vt:lpstr>Arno Pro Smbd</vt:lpstr>
      <vt:lpstr>Tahoma</vt:lpstr>
      <vt:lpstr>Harlow Solid Italic</vt:lpstr>
      <vt:lpstr>Aparajita</vt:lpstr>
      <vt:lpstr>Courier New</vt:lpstr>
      <vt:lpstr>Wingdings</vt:lpstr>
      <vt:lpstr>Calibri</vt:lpstr>
      <vt:lpstr>Times New Roman</vt:lpstr>
      <vt:lpstr>Default Design</vt:lpstr>
      <vt:lpstr>Slit</vt:lpstr>
      <vt:lpstr>1_Default Design</vt:lpstr>
      <vt:lpstr>2_Default Design</vt:lpstr>
      <vt:lpstr>PowerPoint Presentation</vt:lpstr>
      <vt:lpstr>So why is a church kitchen such a big deal?</vt:lpstr>
      <vt:lpstr>So why is a church carnival such a big deal?</vt:lpstr>
      <vt:lpstr>So why is a church hospital such a big deal?</vt:lpstr>
      <vt:lpstr>So why is a church gym such a big deal?</vt:lpstr>
      <vt:lpstr>PowerPoint Presentation</vt:lpstr>
      <vt:lpstr>PowerPoint Presentation</vt:lpstr>
      <vt:lpstr>PowerPoint Presentation</vt:lpstr>
      <vt:lpstr>PowerPoint Presentation</vt:lpstr>
      <vt:lpstr>PowerPoint Presentation</vt:lpstr>
      <vt:lpstr>PowerPoint Presentation</vt:lpstr>
      <vt:lpstr>One might respond…</vt:lpstr>
      <vt:lpstr>Ian Coker</vt:lpstr>
      <vt:lpstr>Mr. Coker’s imagination serves as his authority</vt:lpstr>
      <vt:lpstr>Mr. Coker Imagined Some Scriptures Were His Support</vt:lpstr>
      <vt:lpstr>Acts 2:42, “And they continued steadfastly in the apostles’ doctrine and fellowship, in the breaking of bread, and in prayers.”</vt:lpstr>
      <vt:lpstr>Acts 2:42, “And they continued steadfastly in the apostles’ doctrine and fellowship, in the breaking of bread, and in prayers.”</vt:lpstr>
      <vt:lpstr>Acts 2:42, “And they continued steadfastly in the apostles’ doctrine and fellowship, in the breaking of bread, and in prayers.”</vt:lpstr>
      <vt:lpstr>Acts 2:46, “So continuing daily with one accord in the temple, and breaking bread from house to house, they ate their food with gladness and simplicity of heart”</vt:lpstr>
      <vt:lpstr>Acts 2:46, “So continuing daily with one accord in the temple, and breaking bread from house to house, they ate their food with gladness and simplicity of heart”</vt:lpstr>
      <vt:lpstr>PowerPoint Presentation</vt:lpstr>
      <vt:lpstr>Mr. Coker Imagined Some More Support</vt:lpstr>
      <vt:lpstr>“and will receive the wages of unrighteousness, as those who count it pleasure to carouse in the daytime. They are spots and blemishes, carousing in their own deceptions while they feast with you” (2 Pet. 2:13)</vt:lpstr>
      <vt:lpstr>“These are spots in your love feasts, while they feast with you without fear, serving only themselves. They are clouds without water, carried about by the winds; late autumn trees without fruit, twice dead, pulled up by the roots” (Jude 12)</vt:lpstr>
      <vt:lpstr>PowerPoint Presentation</vt:lpstr>
      <vt:lpstr>PowerPoint Presentation</vt:lpstr>
      <vt:lpstr>There is no proof to authorize the church to build kitchens or sponsor recreational activities</vt:lpstr>
    </vt:vector>
  </TitlesOfParts>
  <Company>Indiana Ave. Church of Christ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Steven J. Wallace &amp; Donnie V. Rader</dc:creator>
  <cp:lastModifiedBy>Steven J. Wallace</cp:lastModifiedBy>
  <cp:revision>129</cp:revision>
  <cp:lastPrinted>2012-08-22T21:45:13Z</cp:lastPrinted>
  <dcterms:created xsi:type="dcterms:W3CDTF">2003-10-28T18:22:52Z</dcterms:created>
  <dcterms:modified xsi:type="dcterms:W3CDTF">2012-08-27T18:00:02Z</dcterms:modified>
</cp:coreProperties>
</file>